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sldIdLst>
    <p:sldId id="256" r:id="rId2"/>
    <p:sldId id="257" r:id="rId3"/>
    <p:sldId id="258" r:id="rId4"/>
    <p:sldId id="259" r:id="rId5"/>
    <p:sldId id="260" r:id="rId6"/>
    <p:sldId id="261" r:id="rId7"/>
    <p:sldId id="262" r:id="rId8"/>
    <p:sldId id="263" r:id="rId9"/>
    <p:sldId id="271" r:id="rId10"/>
    <p:sldId id="265" r:id="rId11"/>
    <p:sldId id="266" r:id="rId12"/>
    <p:sldId id="267" r:id="rId13"/>
    <p:sldId id="268" r:id="rId14"/>
    <p:sldId id="269" r:id="rId15"/>
    <p:sldId id="270" r:id="rId16"/>
    <p:sldId id="272" r:id="rId17"/>
    <p:sldId id="273" r:id="rId18"/>
    <p:sldId id="274" r:id="rId19"/>
    <p:sldId id="275" r:id="rId20"/>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sk-SK">
                <a:latin typeface="Times New Roman" panose="02020603050405020304" pitchFamily="18" charset="0"/>
                <a:cs typeface="Times New Roman" panose="02020603050405020304" pitchFamily="18" charset="0"/>
              </a:rPr>
              <a:t>Som: chlapec/muž,</a:t>
            </a:r>
            <a:r>
              <a:rPr lang="sk-SK" baseline="0">
                <a:latin typeface="Times New Roman" panose="02020603050405020304" pitchFamily="18" charset="0"/>
                <a:cs typeface="Times New Roman" panose="02020603050405020304" pitchFamily="18" charset="0"/>
              </a:rPr>
              <a:t> dievča/žena</a:t>
            </a:r>
            <a:endParaRPr lang="sk-SK">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134-4239-90AE-161C2B26392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134-4239-90AE-161C2B26392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k-SK"/>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Hárok2!$A$8:$A$9</c:f>
              <c:strCache>
                <c:ptCount val="2"/>
                <c:pt idx="0">
                  <c:v>a)     chlapec / muž</c:v>
                </c:pt>
                <c:pt idx="1">
                  <c:v>b) dievča / žena</c:v>
                </c:pt>
              </c:strCache>
            </c:strRef>
          </c:cat>
          <c:val>
            <c:numRef>
              <c:f>Hárok2!$B$8:$B$9</c:f>
              <c:numCache>
                <c:formatCode>General</c:formatCode>
                <c:ptCount val="2"/>
                <c:pt idx="0">
                  <c:v>10</c:v>
                </c:pt>
                <c:pt idx="1">
                  <c:v>16</c:v>
                </c:pt>
              </c:numCache>
            </c:numRef>
          </c:val>
          <c:extLst>
            <c:ext xmlns:c16="http://schemas.microsoft.com/office/drawing/2014/chart" uri="{C3380CC4-5D6E-409C-BE32-E72D297353CC}">
              <c16:uniqueId val="{00000004-D134-4239-90AE-161C2B26392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k-SK"/>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sk-SK">
                <a:latin typeface="Times New Roman" panose="02020603050405020304" pitchFamily="18" charset="0"/>
                <a:cs typeface="Times New Roman" panose="02020603050405020304" pitchFamily="18" charset="0"/>
              </a:rPr>
              <a:t>S kvalitou stravy som</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1EA-4D3A-A930-FB754468D6A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1EA-4D3A-A930-FB754468D6A3}"/>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81EA-4D3A-A930-FB754468D6A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k-SK"/>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Hárok2!$A$182:$A$184</c:f>
              <c:strCache>
                <c:ptCount val="3"/>
                <c:pt idx="0">
                  <c:v>a) spokojný/á</c:v>
                </c:pt>
                <c:pt idx="1">
                  <c:v>b) čiastočne spokojný/á</c:v>
                </c:pt>
                <c:pt idx="2">
                  <c:v>c) nespokojný/á</c:v>
                </c:pt>
              </c:strCache>
            </c:strRef>
          </c:cat>
          <c:val>
            <c:numRef>
              <c:f>Hárok2!$B$182:$B$184</c:f>
              <c:numCache>
                <c:formatCode>General</c:formatCode>
                <c:ptCount val="3"/>
                <c:pt idx="0">
                  <c:v>15</c:v>
                </c:pt>
                <c:pt idx="1">
                  <c:v>8</c:v>
                </c:pt>
                <c:pt idx="2">
                  <c:v>5</c:v>
                </c:pt>
              </c:numCache>
            </c:numRef>
          </c:val>
          <c:extLst>
            <c:ext xmlns:c16="http://schemas.microsoft.com/office/drawing/2014/chart" uri="{C3380CC4-5D6E-409C-BE32-E72D297353CC}">
              <c16:uniqueId val="{00000006-81EA-4D3A-A930-FB754468D6A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k-S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sk-SK">
                <a:latin typeface="Times New Roman" panose="02020603050405020304" pitchFamily="18" charset="0"/>
                <a:cs typeface="Times New Roman" panose="02020603050405020304" pitchFamily="18" charset="0"/>
              </a:rPr>
              <a:t>Naštevujem oddelenie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E1-4533-ABB0-84B5D8F7BD9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E1-4533-ABB0-84B5D8F7BD93}"/>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E1-4533-ABB0-84B5D8F7BD93}"/>
              </c:ext>
            </c:extLst>
          </c:dPt>
          <c:dLbls>
            <c:dLbl>
              <c:idx val="2"/>
              <c:layout>
                <c:manualLayout>
                  <c:x val="-1.4370078740157479E-4"/>
                  <c:y val="0.1174194371536891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CE1-4533-ABB0-84B5D8F7BD9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k-SK"/>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Hárok2!$A$27:$A$29</c:f>
              <c:strCache>
                <c:ptCount val="3"/>
                <c:pt idx="0">
                  <c:v>a) DSS</c:v>
                </c:pt>
                <c:pt idx="1">
                  <c:v>b) RS</c:v>
                </c:pt>
                <c:pt idx="2">
                  <c:v>c) ŠZ</c:v>
                </c:pt>
              </c:strCache>
            </c:strRef>
          </c:cat>
          <c:val>
            <c:numRef>
              <c:f>Hárok2!$B$27:$B$29</c:f>
              <c:numCache>
                <c:formatCode>General</c:formatCode>
                <c:ptCount val="3"/>
                <c:pt idx="0">
                  <c:v>12</c:v>
                </c:pt>
                <c:pt idx="1">
                  <c:v>16</c:v>
                </c:pt>
                <c:pt idx="2">
                  <c:v>1</c:v>
                </c:pt>
              </c:numCache>
            </c:numRef>
          </c:val>
          <c:extLst>
            <c:ext xmlns:c16="http://schemas.microsoft.com/office/drawing/2014/chart" uri="{C3380CC4-5D6E-409C-BE32-E72D297353CC}">
              <c16:uniqueId val="{00000006-0CE1-4533-ABB0-84B5D8F7BD9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k-S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sk-SK">
                <a:latin typeface="Times New Roman" panose="02020603050405020304" pitchFamily="18" charset="0"/>
                <a:cs typeface="Times New Roman" panose="02020603050405020304" pitchFamily="18" charset="0"/>
              </a:rPr>
              <a:t>S prístupom ošetrovateľského a opatrovateľského personálu som</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734-4493-9255-E7A67A5DD2C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734-4493-9255-E7A67A5DD2C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734-4493-9255-E7A67A5DD2C5}"/>
              </c:ext>
            </c:extLst>
          </c:dPt>
          <c:dLbls>
            <c:dLbl>
              <c:idx val="1"/>
              <c:layout>
                <c:manualLayout>
                  <c:x val="7.6276027996500434E-2"/>
                  <c:y val="0.1630274861475648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734-4493-9255-E7A67A5DD2C5}"/>
                </c:ext>
              </c:extLst>
            </c:dLbl>
            <c:dLbl>
              <c:idx val="2"/>
              <c:layout>
                <c:manualLayout>
                  <c:x val="3.3332239720034997E-2"/>
                  <c:y val="0.1278732866724992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734-4493-9255-E7A67A5DD2C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k-SK"/>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Hárok2!$A$70:$A$72</c:f>
              <c:strCache>
                <c:ptCount val="3"/>
                <c:pt idx="0">
                  <c:v>a) spokojný/á</c:v>
                </c:pt>
                <c:pt idx="1">
                  <c:v>b) čiastočne spokojný/á</c:v>
                </c:pt>
                <c:pt idx="2">
                  <c:v>c) nespokojný/á</c:v>
                </c:pt>
              </c:strCache>
            </c:strRef>
          </c:cat>
          <c:val>
            <c:numRef>
              <c:f>Hárok2!$B$70:$B$72</c:f>
              <c:numCache>
                <c:formatCode>General</c:formatCode>
                <c:ptCount val="3"/>
                <c:pt idx="0">
                  <c:v>16</c:v>
                </c:pt>
                <c:pt idx="1">
                  <c:v>4</c:v>
                </c:pt>
                <c:pt idx="2">
                  <c:v>0</c:v>
                </c:pt>
              </c:numCache>
            </c:numRef>
          </c:val>
          <c:extLst>
            <c:ext xmlns:c16="http://schemas.microsoft.com/office/drawing/2014/chart" uri="{C3380CC4-5D6E-409C-BE32-E72D297353CC}">
              <c16:uniqueId val="{00000006-D734-4493-9255-E7A67A5DD2C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k-S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S</a:t>
            </a:r>
            <a:r>
              <a:rPr lang="sk-SK">
                <a:latin typeface="Times New Roman" panose="02020603050405020304" pitchFamily="18" charset="0"/>
                <a:cs typeface="Times New Roman" panose="02020603050405020304" pitchFamily="18" charset="0"/>
              </a:rPr>
              <a:t> prístupom fyzioterapeutov</a:t>
            </a:r>
            <a:r>
              <a:rPr lang="sk-SK" baseline="0">
                <a:latin typeface="Times New Roman" panose="02020603050405020304" pitchFamily="18" charset="0"/>
                <a:cs typeface="Times New Roman" panose="02020603050405020304" pitchFamily="18" charset="0"/>
              </a:rPr>
              <a:t> som </a:t>
            </a:r>
            <a:r>
              <a:rPr lang="en-US">
                <a:latin typeface="Times New Roman" panose="02020603050405020304" pitchFamily="18" charset="0"/>
                <a:cs typeface="Times New Roman" panose="02020603050405020304" pitchFamily="18" charset="0"/>
              </a:rPr>
              <a:t>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EB7-4940-9018-377E117E1B1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EB7-4940-9018-377E117E1B1C}"/>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EB7-4940-9018-377E117E1B1C}"/>
              </c:ext>
            </c:extLst>
          </c:dPt>
          <c:dLbls>
            <c:dLbl>
              <c:idx val="1"/>
              <c:layout>
                <c:manualLayout>
                  <c:x val="4.4416666666666618E-2"/>
                  <c:y val="0.1331488772236803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EB7-4940-9018-377E117E1B1C}"/>
                </c:ext>
              </c:extLst>
            </c:dLbl>
            <c:dLbl>
              <c:idx val="2"/>
              <c:layout>
                <c:manualLayout>
                  <c:x val="3.3332239720034997E-2"/>
                  <c:y val="0.1510214348206474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EB7-4940-9018-377E117E1B1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k-SK"/>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Hárok2!$A$48:$A$50</c:f>
              <c:strCache>
                <c:ptCount val="3"/>
                <c:pt idx="0">
                  <c:v>a) spokojný/á</c:v>
                </c:pt>
                <c:pt idx="1">
                  <c:v>b) čiastočne spokojný/á</c:v>
                </c:pt>
                <c:pt idx="2">
                  <c:v>c) nespokojný/á</c:v>
                </c:pt>
              </c:strCache>
            </c:strRef>
          </c:cat>
          <c:val>
            <c:numRef>
              <c:f>Hárok2!$B$48:$B$50</c:f>
              <c:numCache>
                <c:formatCode>General</c:formatCode>
                <c:ptCount val="3"/>
                <c:pt idx="0">
                  <c:v>23</c:v>
                </c:pt>
                <c:pt idx="1">
                  <c:v>3</c:v>
                </c:pt>
                <c:pt idx="2">
                  <c:v>0</c:v>
                </c:pt>
              </c:numCache>
            </c:numRef>
          </c:val>
          <c:extLst>
            <c:ext xmlns:c16="http://schemas.microsoft.com/office/drawing/2014/chart" uri="{C3380CC4-5D6E-409C-BE32-E72D297353CC}">
              <c16:uniqueId val="{00000006-1EB7-4940-9018-377E117E1B1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k-S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sk-SK">
                <a:latin typeface="Times New Roman" panose="02020603050405020304" pitchFamily="18" charset="0"/>
                <a:cs typeface="Times New Roman" panose="02020603050405020304" pitchFamily="18" charset="0"/>
              </a:rPr>
              <a:t>S prístupom vychovávateľov a odborných zamestnancov som</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C43-424F-9BB8-E90976FCB67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C43-424F-9BB8-E90976FCB67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C43-424F-9BB8-E90976FCB672}"/>
              </c:ext>
            </c:extLst>
          </c:dPt>
          <c:dLbls>
            <c:dLbl>
              <c:idx val="1"/>
              <c:layout>
                <c:manualLayout>
                  <c:x val="6.1284776902887139E-2"/>
                  <c:y val="0.1250801983085447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C43-424F-9BB8-E90976FCB672}"/>
                </c:ext>
              </c:extLst>
            </c:dLbl>
            <c:dLbl>
              <c:idx val="2"/>
              <c:layout>
                <c:manualLayout>
                  <c:x val="6.3887795275590603E-2"/>
                  <c:y val="0.1926881014873140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C43-424F-9BB8-E90976FCB67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k-SK"/>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Hárok2!$A$94:$A$96</c:f>
              <c:strCache>
                <c:ptCount val="3"/>
                <c:pt idx="0">
                  <c:v>a) spokojný/á</c:v>
                </c:pt>
                <c:pt idx="1">
                  <c:v>b) čiastočne spokojný/á</c:v>
                </c:pt>
                <c:pt idx="2">
                  <c:v>c) nespokojný/á</c:v>
                </c:pt>
              </c:strCache>
            </c:strRef>
          </c:cat>
          <c:val>
            <c:numRef>
              <c:f>Hárok2!$B$94:$B$96</c:f>
              <c:numCache>
                <c:formatCode>General</c:formatCode>
                <c:ptCount val="3"/>
                <c:pt idx="0">
                  <c:v>22</c:v>
                </c:pt>
                <c:pt idx="1">
                  <c:v>6</c:v>
                </c:pt>
                <c:pt idx="2">
                  <c:v>0</c:v>
                </c:pt>
              </c:numCache>
            </c:numRef>
          </c:val>
          <c:extLst>
            <c:ext xmlns:c16="http://schemas.microsoft.com/office/drawing/2014/chart" uri="{C3380CC4-5D6E-409C-BE32-E72D297353CC}">
              <c16:uniqueId val="{00000006-3C43-424F-9BB8-E90976FCB67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k-S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sk-SK">
                <a:latin typeface="Times New Roman" panose="02020603050405020304" pitchFamily="18" charset="0"/>
                <a:cs typeface="Times New Roman" panose="02020603050405020304" pitchFamily="18" charset="0"/>
              </a:rPr>
              <a:t>V ZSS ROSA som</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1A7-48BC-B343-7C30DB318FE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1A7-48BC-B343-7C30DB318FE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1A7-48BC-B343-7C30DB318FEA}"/>
              </c:ext>
            </c:extLst>
          </c:dPt>
          <c:dLbls>
            <c:dLbl>
              <c:idx val="1"/>
              <c:layout>
                <c:manualLayout>
                  <c:x val="5.5271653543307084E-2"/>
                  <c:y val="0.1303262613006707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1A7-48BC-B343-7C30DB318FEA}"/>
                </c:ext>
              </c:extLst>
            </c:dLbl>
            <c:dLbl>
              <c:idx val="2"/>
              <c:layout>
                <c:manualLayout>
                  <c:x val="6.9443350831146153E-2"/>
                  <c:y val="0.1602806940799066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1A7-48BC-B343-7C30DB318FEA}"/>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k-SK"/>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Hárok2!$A$116:$A$118</c:f>
              <c:strCache>
                <c:ptCount val="3"/>
                <c:pt idx="0">
                  <c:v>a) spokojný/á</c:v>
                </c:pt>
                <c:pt idx="1">
                  <c:v>b) čiastočne spokojný/á</c:v>
                </c:pt>
                <c:pt idx="2">
                  <c:v>c) nespokojný/á</c:v>
                </c:pt>
              </c:strCache>
            </c:strRef>
          </c:cat>
          <c:val>
            <c:numRef>
              <c:f>Hárok2!$B$116:$B$118</c:f>
              <c:numCache>
                <c:formatCode>General</c:formatCode>
                <c:ptCount val="3"/>
                <c:pt idx="0">
                  <c:v>25</c:v>
                </c:pt>
                <c:pt idx="1">
                  <c:v>3</c:v>
                </c:pt>
                <c:pt idx="2">
                  <c:v>0</c:v>
                </c:pt>
              </c:numCache>
            </c:numRef>
          </c:val>
          <c:extLst>
            <c:ext xmlns:c16="http://schemas.microsoft.com/office/drawing/2014/chart" uri="{C3380CC4-5D6E-409C-BE32-E72D297353CC}">
              <c16:uniqueId val="{00000006-51A7-48BC-B343-7C30DB318FE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k-S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sk-SK">
                <a:latin typeface="Times New Roman" panose="02020603050405020304" pitchFamily="18" charset="0"/>
                <a:cs typeface="Times New Roman" panose="02020603050405020304" pitchFamily="18" charset="0"/>
              </a:rPr>
              <a:t>S priestorom vonku som</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8EB-4E75-9E72-BC64946F471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8EB-4E75-9E72-BC64946F471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8EB-4E75-9E72-BC64946F4710}"/>
              </c:ext>
            </c:extLst>
          </c:dPt>
          <c:dLbls>
            <c:dLbl>
              <c:idx val="2"/>
              <c:layout>
                <c:manualLayout>
                  <c:x val="2.9122484689413822E-2"/>
                  <c:y val="0.1273935549722951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8EB-4E75-9E72-BC64946F471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k-SK"/>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Hárok2!$A$137:$A$139</c:f>
              <c:strCache>
                <c:ptCount val="3"/>
                <c:pt idx="0">
                  <c:v>a) spokojný/á</c:v>
                </c:pt>
                <c:pt idx="1">
                  <c:v>b) čiastočne spokojný/á</c:v>
                </c:pt>
                <c:pt idx="2">
                  <c:v>c) nespokojný/á</c:v>
                </c:pt>
              </c:strCache>
            </c:strRef>
          </c:cat>
          <c:val>
            <c:numRef>
              <c:f>Hárok2!$B$137:$B$139</c:f>
              <c:numCache>
                <c:formatCode>General</c:formatCode>
                <c:ptCount val="3"/>
                <c:pt idx="0">
                  <c:v>16</c:v>
                </c:pt>
                <c:pt idx="1">
                  <c:v>10</c:v>
                </c:pt>
                <c:pt idx="2">
                  <c:v>2</c:v>
                </c:pt>
              </c:numCache>
            </c:numRef>
          </c:val>
          <c:extLst>
            <c:ext xmlns:c16="http://schemas.microsoft.com/office/drawing/2014/chart" uri="{C3380CC4-5D6E-409C-BE32-E72D297353CC}">
              <c16:uniqueId val="{00000006-A8EB-4E75-9E72-BC64946F471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k-SK"/>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sk-SK">
                <a:latin typeface="Times New Roman" panose="02020603050405020304" pitchFamily="18" charset="0"/>
                <a:cs typeface="Times New Roman" panose="02020603050405020304" pitchFamily="18" charset="0"/>
              </a:rPr>
              <a:t>S priestorom vnútri</a:t>
            </a:r>
            <a:r>
              <a:rPr lang="sk-SK" baseline="0">
                <a:latin typeface="Times New Roman" panose="02020603050405020304" pitchFamily="18" charset="0"/>
                <a:cs typeface="Times New Roman" panose="02020603050405020304" pitchFamily="18" charset="0"/>
              </a:rPr>
              <a:t> som</a:t>
            </a:r>
            <a:endParaRPr lang="sk-SK">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969-40DD-8B75-906E387BF99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969-40DD-8B75-906E387BF99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969-40DD-8B75-906E387BF99E}"/>
              </c:ext>
            </c:extLst>
          </c:dPt>
          <c:dLbls>
            <c:dLbl>
              <c:idx val="1"/>
              <c:layout>
                <c:manualLayout>
                  <c:x val="5.9859580052493387E-2"/>
                  <c:y val="0.1493587780694079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969-40DD-8B75-906E387BF99E}"/>
                </c:ext>
              </c:extLst>
            </c:dLbl>
            <c:dLbl>
              <c:idx val="2"/>
              <c:layout>
                <c:manualLayout>
                  <c:x val="4.1665573053368377E-2"/>
                  <c:y val="0.1926881014873140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969-40DD-8B75-906E387BF99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k-SK"/>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Hárok2!$A$158:$A$160</c:f>
              <c:strCache>
                <c:ptCount val="3"/>
                <c:pt idx="0">
                  <c:v>a) spokojný/á</c:v>
                </c:pt>
                <c:pt idx="1">
                  <c:v>b) čiastočne spokojný/á</c:v>
                </c:pt>
                <c:pt idx="2">
                  <c:v>c) nespokojný/á</c:v>
                </c:pt>
              </c:strCache>
            </c:strRef>
          </c:cat>
          <c:val>
            <c:numRef>
              <c:f>Hárok2!$B$158:$B$160</c:f>
              <c:numCache>
                <c:formatCode>General</c:formatCode>
                <c:ptCount val="3"/>
                <c:pt idx="0">
                  <c:v>24</c:v>
                </c:pt>
                <c:pt idx="1">
                  <c:v>4</c:v>
                </c:pt>
                <c:pt idx="2">
                  <c:v>0</c:v>
                </c:pt>
              </c:numCache>
            </c:numRef>
          </c:val>
          <c:extLst>
            <c:ext xmlns:c16="http://schemas.microsoft.com/office/drawing/2014/chart" uri="{C3380CC4-5D6E-409C-BE32-E72D297353CC}">
              <c16:uniqueId val="{00000006-A969-40DD-8B75-906E387BF99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k-SK"/>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r>
              <a:rPr lang="sk-SK" dirty="0">
                <a:latin typeface="Times New Roman" panose="02020603050405020304" pitchFamily="18" charset="0"/>
                <a:cs typeface="Times New Roman" panose="02020603050405020304" pitchFamily="18" charset="0"/>
              </a:rPr>
              <a:t>S čistotou a poriadkom v zariadení som</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10E-4106-8392-4F869927C59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10E-4106-8392-4F869927C59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10E-4106-8392-4F869927C596}"/>
              </c:ext>
            </c:extLst>
          </c:dPt>
          <c:dLbls>
            <c:dLbl>
              <c:idx val="1"/>
              <c:layout>
                <c:manualLayout>
                  <c:x val="-6.3800299121816867E-3"/>
                  <c:y val="0.1925799004324967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10E-4106-8392-4F869927C596}"/>
                </c:ext>
              </c:extLst>
            </c:dLbl>
            <c:dLbl>
              <c:idx val="2"/>
              <c:layout>
                <c:manualLayout>
                  <c:x val="7.3265357123478272E-2"/>
                  <c:y val="0.1422454498099720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10E-4106-8392-4F869927C59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sk-SK"/>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Hárok2!$A$203:$A$205</c:f>
              <c:strCache>
                <c:ptCount val="3"/>
                <c:pt idx="0">
                  <c:v>a) spokojný/á</c:v>
                </c:pt>
                <c:pt idx="1">
                  <c:v>b) čiastočne spokojný/á</c:v>
                </c:pt>
                <c:pt idx="2">
                  <c:v>c) nespokojný/á</c:v>
                </c:pt>
              </c:strCache>
            </c:strRef>
          </c:cat>
          <c:val>
            <c:numRef>
              <c:f>Hárok2!$B$203:$B$205</c:f>
              <c:numCache>
                <c:formatCode>General</c:formatCode>
                <c:ptCount val="3"/>
                <c:pt idx="0">
                  <c:v>24</c:v>
                </c:pt>
                <c:pt idx="1">
                  <c:v>1</c:v>
                </c:pt>
                <c:pt idx="2">
                  <c:v>1</c:v>
                </c:pt>
              </c:numCache>
            </c:numRef>
          </c:val>
          <c:extLst>
            <c:ext xmlns:c16="http://schemas.microsoft.com/office/drawing/2014/chart" uri="{C3380CC4-5D6E-409C-BE32-E72D297353CC}">
              <c16:uniqueId val="{00000006-610E-4106-8392-4F869927C59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sk-S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k-S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4/30/2026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12208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4/30/2026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52493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4/30/2026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88566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4/30/2026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68601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4/30/2026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56361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4/30/2026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52794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4/30/2026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29477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4/30/2026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49392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4/30/2026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83786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4/30/2026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22235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4/30/2026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39866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4/30/2026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94361872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1" r:id="rId6"/>
    <p:sldLayoutId id="2147483737" r:id="rId7"/>
    <p:sldLayoutId id="2147483738" r:id="rId8"/>
    <p:sldLayoutId id="2147483739" r:id="rId9"/>
    <p:sldLayoutId id="2147483740" r:id="rId10"/>
    <p:sldLayoutId id="2147483742"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5E5473D2-DD46-DFAF-84EC-264D6CE58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1E5EC0A-5A66-545F-DA35-CA5773D7B4FA}"/>
              </a:ext>
            </a:extLst>
          </p:cNvPr>
          <p:cNvSpPr>
            <a:spLocks noGrp="1"/>
          </p:cNvSpPr>
          <p:nvPr>
            <p:ph type="ctrTitle"/>
          </p:nvPr>
        </p:nvSpPr>
        <p:spPr>
          <a:xfrm>
            <a:off x="7843394" y="1585762"/>
            <a:ext cx="3788767" cy="2811737"/>
          </a:xfrm>
        </p:spPr>
        <p:txBody>
          <a:bodyPr>
            <a:normAutofit fontScale="90000"/>
          </a:bodyPr>
          <a:lstStyle/>
          <a:p>
            <a:pPr algn="l"/>
            <a:r>
              <a:rPr lang="sk-SK" sz="4400" dirty="0">
                <a:latin typeface="Open Sans" panose="020B0606030504020204" pitchFamily="34" charset="0"/>
                <a:ea typeface="Open Sans" panose="020B0606030504020204" pitchFamily="34" charset="0"/>
                <a:cs typeface="Open Sans" panose="020B0606030504020204" pitchFamily="34" charset="0"/>
              </a:rPr>
              <a:t>ZSS ROSA</a:t>
            </a:r>
            <a:br>
              <a:rPr lang="sk-SK" sz="4400" dirty="0">
                <a:latin typeface="Open Sans" panose="020B0606030504020204" pitchFamily="34" charset="0"/>
                <a:ea typeface="Open Sans" panose="020B0606030504020204" pitchFamily="34" charset="0"/>
                <a:cs typeface="Open Sans" panose="020B0606030504020204" pitchFamily="34" charset="0"/>
              </a:rPr>
            </a:br>
            <a:r>
              <a:rPr lang="sk-SK" sz="4400" dirty="0">
                <a:latin typeface="Open Sans" panose="020B0606030504020204" pitchFamily="34" charset="0"/>
                <a:ea typeface="Open Sans" panose="020B0606030504020204" pitchFamily="34" charset="0"/>
                <a:cs typeface="Open Sans" panose="020B0606030504020204" pitchFamily="34" charset="0"/>
              </a:rPr>
              <a:t>Zisťovanie spokojnosti klientov a príbuzných</a:t>
            </a:r>
          </a:p>
        </p:txBody>
      </p:sp>
      <p:sp>
        <p:nvSpPr>
          <p:cNvPr id="3" name="Podnadpis 2">
            <a:extLst>
              <a:ext uri="{FF2B5EF4-FFF2-40B4-BE49-F238E27FC236}">
                <a16:creationId xmlns:a16="http://schemas.microsoft.com/office/drawing/2014/main" id="{DC323CAA-7C21-FD0E-CA8E-E36A80FB3B06}"/>
              </a:ext>
            </a:extLst>
          </p:cNvPr>
          <p:cNvSpPr>
            <a:spLocks noGrp="1"/>
          </p:cNvSpPr>
          <p:nvPr>
            <p:ph type="subTitle" idx="1"/>
          </p:nvPr>
        </p:nvSpPr>
        <p:spPr>
          <a:xfrm>
            <a:off x="7843395" y="4524046"/>
            <a:ext cx="3614857" cy="1319951"/>
          </a:xfrm>
        </p:spPr>
        <p:txBody>
          <a:bodyPr>
            <a:normAutofit fontScale="92500" lnSpcReduction="10000"/>
          </a:bodyPr>
          <a:lstStyle/>
          <a:p>
            <a:pPr algn="l"/>
            <a:r>
              <a:rPr lang="sk-SK" sz="4000" b="1" dirty="0">
                <a:latin typeface="Open Sans" panose="020B0606030504020204" pitchFamily="34" charset="0"/>
                <a:ea typeface="Open Sans" panose="020B0606030504020204" pitchFamily="34" charset="0"/>
                <a:cs typeface="Open Sans" panose="020B0606030504020204" pitchFamily="34" charset="0"/>
              </a:rPr>
              <a:t>Vyhodnotenie za rok 2025</a:t>
            </a:r>
          </a:p>
        </p:txBody>
      </p:sp>
      <p:pic>
        <p:nvPicPr>
          <p:cNvPr id="4" name="Picture 3">
            <a:extLst>
              <a:ext uri="{FF2B5EF4-FFF2-40B4-BE49-F238E27FC236}">
                <a16:creationId xmlns:a16="http://schemas.microsoft.com/office/drawing/2014/main" id="{16956642-36A6-2767-11FD-57FCF92C88D1}"/>
              </a:ext>
            </a:extLst>
          </p:cNvPr>
          <p:cNvPicPr>
            <a:picLocks noChangeAspect="1"/>
          </p:cNvPicPr>
          <p:nvPr/>
        </p:nvPicPr>
        <p:blipFill>
          <a:blip r:embed="rId2"/>
          <a:srcRect l="19425"/>
          <a:stretch>
            <a:fillRect/>
          </a:stretch>
        </p:blipFill>
        <p:spPr>
          <a:xfrm>
            <a:off x="2" y="10"/>
            <a:ext cx="7367752" cy="6857990"/>
          </a:xfrm>
          <a:prstGeom prst="rect">
            <a:avLst/>
          </a:prstGeom>
        </p:spPr>
      </p:pic>
      <p:sp>
        <p:nvSpPr>
          <p:cNvPr id="5" name="Rectangle 2">
            <a:extLst>
              <a:ext uri="{FF2B5EF4-FFF2-40B4-BE49-F238E27FC236}">
                <a16:creationId xmlns:a16="http://schemas.microsoft.com/office/drawing/2014/main" id="{A6F4B6DE-1CD5-FA38-EDC3-FECC675CE993}"/>
              </a:ext>
            </a:extLst>
          </p:cNvPr>
          <p:cNvSpPr>
            <a:spLocks noChangeArrowheads="1"/>
          </p:cNvSpPr>
          <p:nvPr/>
        </p:nvSpPr>
        <p:spPr bwMode="auto">
          <a:xfrm>
            <a:off x="1399032" y="12984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k-SK"/>
          </a:p>
        </p:txBody>
      </p:sp>
      <p:graphicFrame>
        <p:nvGraphicFramePr>
          <p:cNvPr id="6" name="Objekt 5">
            <a:extLst>
              <a:ext uri="{FF2B5EF4-FFF2-40B4-BE49-F238E27FC236}">
                <a16:creationId xmlns:a16="http://schemas.microsoft.com/office/drawing/2014/main" id="{62B342BF-5311-F265-F29C-B3C8E0E6582F}"/>
              </a:ext>
            </a:extLst>
          </p:cNvPr>
          <p:cNvGraphicFramePr>
            <a:graphicFrameLocks noChangeAspect="1"/>
          </p:cNvGraphicFramePr>
          <p:nvPr>
            <p:extLst>
              <p:ext uri="{D42A27DB-BD31-4B8C-83A1-F6EECF244321}">
                <p14:modId xmlns:p14="http://schemas.microsoft.com/office/powerpoint/2010/main" val="205423871"/>
              </p:ext>
            </p:extLst>
          </p:nvPr>
        </p:nvGraphicFramePr>
        <p:xfrm>
          <a:off x="8530074" y="571759"/>
          <a:ext cx="473419" cy="870346"/>
        </p:xfrm>
        <a:graphic>
          <a:graphicData uri="http://schemas.openxmlformats.org/presentationml/2006/ole">
            <mc:AlternateContent xmlns:mc="http://schemas.openxmlformats.org/markup-compatibility/2006">
              <mc:Choice xmlns:v="urn:schemas-microsoft-com:vml" Requires="v">
                <p:oleObj name="Acrobat Document" r:id="rId3" imgW="7075440" imgH="4725360" progId="Acrobat.Document.DC">
                  <p:embed/>
                </p:oleObj>
              </mc:Choice>
              <mc:Fallback>
                <p:oleObj name="Acrobat Document" r:id="rId3" imgW="7075440" imgH="4725360" progId="Acrobat.Document.DC">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l="13571" r="50212"/>
                      <a:stretch>
                        <a:fillRect/>
                      </a:stretch>
                    </p:blipFill>
                    <p:spPr bwMode="auto">
                      <a:xfrm>
                        <a:off x="8530074" y="571759"/>
                        <a:ext cx="473419" cy="870346"/>
                      </a:xfrm>
                      <a:prstGeom prst="rect">
                        <a:avLst/>
                      </a:prstGeom>
                      <a:noFill/>
                    </p:spPr>
                  </p:pic>
                </p:oleObj>
              </mc:Fallback>
            </mc:AlternateContent>
          </a:graphicData>
        </a:graphic>
      </p:graphicFrame>
    </p:spTree>
    <p:extLst>
      <p:ext uri="{BB962C8B-B14F-4D97-AF65-F5344CB8AC3E}">
        <p14:creationId xmlns:p14="http://schemas.microsoft.com/office/powerpoint/2010/main" val="231005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13340-CBDA-1FE9-1D97-56E379E8585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FC5EA1F-CE5F-C1D4-DAB1-62E82C5DF753}"/>
              </a:ext>
            </a:extLst>
          </p:cNvPr>
          <p:cNvSpPr>
            <a:spLocks noGrp="1"/>
          </p:cNvSpPr>
          <p:nvPr>
            <p:ph type="ctrTitle"/>
          </p:nvPr>
        </p:nvSpPr>
        <p:spPr>
          <a:xfrm>
            <a:off x="670045" y="329184"/>
            <a:ext cx="7321811"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7. Celková spokojnosť so zariadením</a:t>
            </a: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endParaRPr lang="sk-SK" sz="20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9A5FF9E7-5995-9CB6-337F-EAAF0A2088F4}"/>
              </a:ext>
            </a:extLst>
          </p:cNvPr>
          <p:cNvSpPr>
            <a:spLocks noGrp="1"/>
          </p:cNvSpPr>
          <p:nvPr>
            <p:ph type="subTitle" idx="1"/>
          </p:nvPr>
        </p:nvSpPr>
        <p:spPr>
          <a:xfrm>
            <a:off x="670045" y="4062940"/>
            <a:ext cx="3509383" cy="1394913"/>
          </a:xfrm>
        </p:spPr>
        <p:txBody>
          <a:bodyPr>
            <a:normAutofit/>
          </a:bodyPr>
          <a:lstStyle/>
          <a:p>
            <a:pPr algn="l">
              <a:lnSpc>
                <a:spcPct val="100000"/>
              </a:lnSpc>
            </a:pPr>
            <a:endParaRPr lang="sk-SK"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DBE22DD2-6FA8-BD7F-BE78-7E0F3F84A03E}"/>
              </a:ext>
            </a:extLst>
          </p:cNvPr>
          <p:cNvPicPr>
            <a:picLocks noChangeAspect="1"/>
          </p:cNvPicPr>
          <p:nvPr/>
        </p:nvPicPr>
        <p:blipFill>
          <a:blip r:embed="rId2"/>
          <a:srcRect l="19425"/>
          <a:stretch>
            <a:fillRect/>
          </a:stretch>
        </p:blipFill>
        <p:spPr>
          <a:xfrm>
            <a:off x="6720840" y="1"/>
            <a:ext cx="5471160" cy="6858000"/>
          </a:xfrm>
          <a:prstGeom prst="rect">
            <a:avLst/>
          </a:prstGeom>
        </p:spPr>
      </p:pic>
      <p:graphicFrame>
        <p:nvGraphicFramePr>
          <p:cNvPr id="6" name="Graf 5">
            <a:extLst>
              <a:ext uri="{FF2B5EF4-FFF2-40B4-BE49-F238E27FC236}">
                <a16:creationId xmlns:a16="http://schemas.microsoft.com/office/drawing/2014/main" id="{B6231057-C6C3-624A-F7EB-5234E24889B5}"/>
              </a:ext>
            </a:extLst>
          </p:cNvPr>
          <p:cNvGraphicFramePr>
            <a:graphicFrameLocks/>
          </p:cNvGraphicFramePr>
          <p:nvPr>
            <p:extLst>
              <p:ext uri="{D42A27DB-BD31-4B8C-83A1-F6EECF244321}">
                <p14:modId xmlns:p14="http://schemas.microsoft.com/office/powerpoint/2010/main" val="4191430398"/>
              </p:ext>
            </p:extLst>
          </p:nvPr>
        </p:nvGraphicFramePr>
        <p:xfrm>
          <a:off x="804672" y="1243584"/>
          <a:ext cx="5291327" cy="35403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991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736DE-DC3E-ECDC-BA9B-BAB4472D0A63}"/>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5E486466-A8E8-C576-4ACC-ED14D6C77E04}"/>
              </a:ext>
            </a:extLst>
          </p:cNvPr>
          <p:cNvSpPr>
            <a:spLocks noGrp="1"/>
          </p:cNvSpPr>
          <p:nvPr>
            <p:ph type="ctrTitle"/>
          </p:nvPr>
        </p:nvSpPr>
        <p:spPr>
          <a:xfrm>
            <a:off x="670045" y="329184"/>
            <a:ext cx="7321811"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8. Spokojnosť s areálom zariadenia</a:t>
            </a: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endParaRPr lang="sk-SK" sz="20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7B606A4F-1596-4C0D-77D6-3D37C3B533D4}"/>
              </a:ext>
            </a:extLst>
          </p:cNvPr>
          <p:cNvSpPr>
            <a:spLocks noGrp="1"/>
          </p:cNvSpPr>
          <p:nvPr>
            <p:ph type="subTitle" idx="1"/>
          </p:nvPr>
        </p:nvSpPr>
        <p:spPr>
          <a:xfrm>
            <a:off x="670045" y="4062940"/>
            <a:ext cx="3509383" cy="1394913"/>
          </a:xfrm>
        </p:spPr>
        <p:txBody>
          <a:bodyPr>
            <a:normAutofit/>
          </a:bodyPr>
          <a:lstStyle/>
          <a:p>
            <a:pPr algn="l">
              <a:lnSpc>
                <a:spcPct val="100000"/>
              </a:lnSpc>
            </a:pPr>
            <a:endParaRPr lang="sk-SK"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BC4328F2-C58C-20F2-1096-6E1CF03E3A67}"/>
              </a:ext>
            </a:extLst>
          </p:cNvPr>
          <p:cNvPicPr>
            <a:picLocks noChangeAspect="1"/>
          </p:cNvPicPr>
          <p:nvPr/>
        </p:nvPicPr>
        <p:blipFill>
          <a:blip r:embed="rId2"/>
          <a:srcRect l="19425"/>
          <a:stretch>
            <a:fillRect/>
          </a:stretch>
        </p:blipFill>
        <p:spPr>
          <a:xfrm>
            <a:off x="6720840" y="1"/>
            <a:ext cx="5471160" cy="6858000"/>
          </a:xfrm>
          <a:prstGeom prst="rect">
            <a:avLst/>
          </a:prstGeom>
        </p:spPr>
      </p:pic>
      <p:graphicFrame>
        <p:nvGraphicFramePr>
          <p:cNvPr id="5" name="Graf 4">
            <a:extLst>
              <a:ext uri="{FF2B5EF4-FFF2-40B4-BE49-F238E27FC236}">
                <a16:creationId xmlns:a16="http://schemas.microsoft.com/office/drawing/2014/main" id="{5ADFAC1D-3D81-9C2C-673F-DCE78651E877}"/>
              </a:ext>
            </a:extLst>
          </p:cNvPr>
          <p:cNvGraphicFramePr>
            <a:graphicFrameLocks/>
          </p:cNvGraphicFramePr>
          <p:nvPr>
            <p:extLst>
              <p:ext uri="{D42A27DB-BD31-4B8C-83A1-F6EECF244321}">
                <p14:modId xmlns:p14="http://schemas.microsoft.com/office/powerpoint/2010/main" val="2331088953"/>
              </p:ext>
            </p:extLst>
          </p:nvPr>
        </p:nvGraphicFramePr>
        <p:xfrm>
          <a:off x="822960" y="1143000"/>
          <a:ext cx="5273040" cy="37504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1884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463D8-9E98-2BF2-4228-BDA5509D232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3CBF725-0355-5191-B9F0-B78C53F1CE88}"/>
              </a:ext>
            </a:extLst>
          </p:cNvPr>
          <p:cNvSpPr>
            <a:spLocks noGrp="1"/>
          </p:cNvSpPr>
          <p:nvPr>
            <p:ph type="ctrTitle"/>
          </p:nvPr>
        </p:nvSpPr>
        <p:spPr>
          <a:xfrm>
            <a:off x="670045" y="329184"/>
            <a:ext cx="7321811"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9. Spokojnosť s vnútornými priestormi zariadenia</a:t>
            </a: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endParaRPr lang="sk-SK" sz="20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EA33D90A-D21F-BE85-FC36-42CEB75573DB}"/>
              </a:ext>
            </a:extLst>
          </p:cNvPr>
          <p:cNvSpPr>
            <a:spLocks noGrp="1"/>
          </p:cNvSpPr>
          <p:nvPr>
            <p:ph type="subTitle" idx="1"/>
          </p:nvPr>
        </p:nvSpPr>
        <p:spPr>
          <a:xfrm>
            <a:off x="670045" y="4062940"/>
            <a:ext cx="3509383" cy="1394913"/>
          </a:xfrm>
        </p:spPr>
        <p:txBody>
          <a:bodyPr>
            <a:normAutofit/>
          </a:bodyPr>
          <a:lstStyle/>
          <a:p>
            <a:pPr algn="l">
              <a:lnSpc>
                <a:spcPct val="100000"/>
              </a:lnSpc>
            </a:pPr>
            <a:endParaRPr lang="sk-SK"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A3C73B82-D1C7-9C4A-07D5-2425C96228AC}"/>
              </a:ext>
            </a:extLst>
          </p:cNvPr>
          <p:cNvPicPr>
            <a:picLocks noChangeAspect="1"/>
          </p:cNvPicPr>
          <p:nvPr/>
        </p:nvPicPr>
        <p:blipFill>
          <a:blip r:embed="rId2"/>
          <a:srcRect l="19425"/>
          <a:stretch>
            <a:fillRect/>
          </a:stretch>
        </p:blipFill>
        <p:spPr>
          <a:xfrm>
            <a:off x="6720840" y="1"/>
            <a:ext cx="5471160" cy="6858000"/>
          </a:xfrm>
          <a:prstGeom prst="rect">
            <a:avLst/>
          </a:prstGeom>
        </p:spPr>
      </p:pic>
      <p:graphicFrame>
        <p:nvGraphicFramePr>
          <p:cNvPr id="6" name="Graf 5">
            <a:extLst>
              <a:ext uri="{FF2B5EF4-FFF2-40B4-BE49-F238E27FC236}">
                <a16:creationId xmlns:a16="http://schemas.microsoft.com/office/drawing/2014/main" id="{C28E8C11-BD4A-00E0-E95B-379BC7E2DCF7}"/>
              </a:ext>
            </a:extLst>
          </p:cNvPr>
          <p:cNvGraphicFramePr>
            <a:graphicFrameLocks/>
          </p:cNvGraphicFramePr>
          <p:nvPr>
            <p:extLst>
              <p:ext uri="{D42A27DB-BD31-4B8C-83A1-F6EECF244321}">
                <p14:modId xmlns:p14="http://schemas.microsoft.com/office/powerpoint/2010/main" val="3870867395"/>
              </p:ext>
            </p:extLst>
          </p:nvPr>
        </p:nvGraphicFramePr>
        <p:xfrm>
          <a:off x="822960" y="1133856"/>
          <a:ext cx="5273040" cy="37215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1413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E51A2-845B-299C-D76E-5AAB32D792D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D5B93045-CC74-019E-44F1-0AEE5A6EE637}"/>
              </a:ext>
            </a:extLst>
          </p:cNvPr>
          <p:cNvSpPr>
            <a:spLocks noGrp="1"/>
          </p:cNvSpPr>
          <p:nvPr>
            <p:ph type="ctrTitle"/>
          </p:nvPr>
        </p:nvSpPr>
        <p:spPr>
          <a:xfrm>
            <a:off x="670045" y="329184"/>
            <a:ext cx="7321811"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10. Čistota a poriadok v zariadení</a:t>
            </a: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endParaRPr lang="sk-SK" sz="20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DF09D546-4F7A-567A-29D1-F1CFE1943B85}"/>
              </a:ext>
            </a:extLst>
          </p:cNvPr>
          <p:cNvSpPr>
            <a:spLocks noGrp="1"/>
          </p:cNvSpPr>
          <p:nvPr>
            <p:ph type="subTitle" idx="1"/>
          </p:nvPr>
        </p:nvSpPr>
        <p:spPr>
          <a:xfrm>
            <a:off x="670045" y="4062940"/>
            <a:ext cx="3509383" cy="1394913"/>
          </a:xfrm>
        </p:spPr>
        <p:txBody>
          <a:bodyPr>
            <a:normAutofit/>
          </a:bodyPr>
          <a:lstStyle/>
          <a:p>
            <a:pPr algn="l">
              <a:lnSpc>
                <a:spcPct val="100000"/>
              </a:lnSpc>
            </a:pPr>
            <a:endParaRPr lang="sk-SK"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A52BD6DA-1962-D457-15C3-A89396CF67AB}"/>
              </a:ext>
            </a:extLst>
          </p:cNvPr>
          <p:cNvPicPr>
            <a:picLocks noChangeAspect="1"/>
          </p:cNvPicPr>
          <p:nvPr/>
        </p:nvPicPr>
        <p:blipFill>
          <a:blip r:embed="rId2"/>
          <a:srcRect l="19425"/>
          <a:stretch>
            <a:fillRect/>
          </a:stretch>
        </p:blipFill>
        <p:spPr>
          <a:xfrm>
            <a:off x="6720840" y="1"/>
            <a:ext cx="5471160" cy="6858000"/>
          </a:xfrm>
          <a:prstGeom prst="rect">
            <a:avLst/>
          </a:prstGeom>
        </p:spPr>
      </p:pic>
      <p:graphicFrame>
        <p:nvGraphicFramePr>
          <p:cNvPr id="5" name="Graf 4">
            <a:extLst>
              <a:ext uri="{FF2B5EF4-FFF2-40B4-BE49-F238E27FC236}">
                <a16:creationId xmlns:a16="http://schemas.microsoft.com/office/drawing/2014/main" id="{45E15700-9F76-D047-E809-D8334A9A8A55}"/>
              </a:ext>
            </a:extLst>
          </p:cNvPr>
          <p:cNvGraphicFramePr>
            <a:graphicFrameLocks/>
          </p:cNvGraphicFramePr>
          <p:nvPr>
            <p:extLst>
              <p:ext uri="{D42A27DB-BD31-4B8C-83A1-F6EECF244321}">
                <p14:modId xmlns:p14="http://schemas.microsoft.com/office/powerpoint/2010/main" val="2690322752"/>
              </p:ext>
            </p:extLst>
          </p:nvPr>
        </p:nvGraphicFramePr>
        <p:xfrm>
          <a:off x="832104" y="1228425"/>
          <a:ext cx="5330952" cy="36269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028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EA48A-8646-32C4-F3BE-A20E5E34207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6A4C454-3068-C513-F569-8C12AF6C218C}"/>
              </a:ext>
            </a:extLst>
          </p:cNvPr>
          <p:cNvSpPr>
            <a:spLocks noGrp="1"/>
          </p:cNvSpPr>
          <p:nvPr>
            <p:ph type="ctrTitle"/>
          </p:nvPr>
        </p:nvSpPr>
        <p:spPr>
          <a:xfrm>
            <a:off x="670045" y="329184"/>
            <a:ext cx="7321811"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11. Kvalita stravy</a:t>
            </a: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endParaRPr lang="sk-SK" sz="20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AA224B6A-FB0A-D9B0-34D6-1AA3A1698D9E}"/>
              </a:ext>
            </a:extLst>
          </p:cNvPr>
          <p:cNvSpPr>
            <a:spLocks noGrp="1"/>
          </p:cNvSpPr>
          <p:nvPr>
            <p:ph type="subTitle" idx="1"/>
          </p:nvPr>
        </p:nvSpPr>
        <p:spPr>
          <a:xfrm>
            <a:off x="670045" y="4062940"/>
            <a:ext cx="3509383" cy="1394913"/>
          </a:xfrm>
        </p:spPr>
        <p:txBody>
          <a:bodyPr>
            <a:normAutofit/>
          </a:bodyPr>
          <a:lstStyle/>
          <a:p>
            <a:pPr algn="l">
              <a:lnSpc>
                <a:spcPct val="100000"/>
              </a:lnSpc>
            </a:pPr>
            <a:endParaRPr lang="sk-SK"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6DBB5F8E-C88F-849D-1E0F-FDC4DE5D54EA}"/>
              </a:ext>
            </a:extLst>
          </p:cNvPr>
          <p:cNvPicPr>
            <a:picLocks noChangeAspect="1"/>
          </p:cNvPicPr>
          <p:nvPr/>
        </p:nvPicPr>
        <p:blipFill>
          <a:blip r:embed="rId2"/>
          <a:srcRect l="19425"/>
          <a:stretch>
            <a:fillRect/>
          </a:stretch>
        </p:blipFill>
        <p:spPr>
          <a:xfrm>
            <a:off x="6720840" y="1"/>
            <a:ext cx="5471160" cy="6858000"/>
          </a:xfrm>
          <a:prstGeom prst="rect">
            <a:avLst/>
          </a:prstGeom>
        </p:spPr>
      </p:pic>
      <p:graphicFrame>
        <p:nvGraphicFramePr>
          <p:cNvPr id="6" name="Graf 5">
            <a:extLst>
              <a:ext uri="{FF2B5EF4-FFF2-40B4-BE49-F238E27FC236}">
                <a16:creationId xmlns:a16="http://schemas.microsoft.com/office/drawing/2014/main" id="{DDE73767-D76C-EB56-B238-EE177577A729}"/>
              </a:ext>
            </a:extLst>
          </p:cNvPr>
          <p:cNvGraphicFramePr>
            <a:graphicFrameLocks/>
          </p:cNvGraphicFramePr>
          <p:nvPr>
            <p:extLst>
              <p:ext uri="{D42A27DB-BD31-4B8C-83A1-F6EECF244321}">
                <p14:modId xmlns:p14="http://schemas.microsoft.com/office/powerpoint/2010/main" val="3981673932"/>
              </p:ext>
            </p:extLst>
          </p:nvPr>
        </p:nvGraphicFramePr>
        <p:xfrm>
          <a:off x="841248" y="1133856"/>
          <a:ext cx="5471160" cy="3826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854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05288-4B88-0BC4-1BB9-42FAD338CC9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D649659-1072-C7E1-A988-658DE871DF50}"/>
              </a:ext>
            </a:extLst>
          </p:cNvPr>
          <p:cNvSpPr>
            <a:spLocks noGrp="1"/>
          </p:cNvSpPr>
          <p:nvPr>
            <p:ph type="ctrTitle"/>
          </p:nvPr>
        </p:nvSpPr>
        <p:spPr>
          <a:xfrm>
            <a:off x="670045" y="329184"/>
            <a:ext cx="7321811"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12. Čo je pre Vás najdôležitejšie?</a:t>
            </a: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a/ zdravotná starostlivosť 25 klientov</a:t>
            </a:r>
            <a:br>
              <a:rPr lang="sk-SK" sz="2000" b="0" dirty="0">
                <a:latin typeface="Open Sans" panose="020B0606030504020204" pitchFamily="34" charset="0"/>
                <a:ea typeface="Open Sans" panose="020B0606030504020204" pitchFamily="34" charset="0"/>
                <a:cs typeface="Open Sans" panose="020B0606030504020204" pitchFamily="34" charset="0"/>
              </a:rPr>
            </a:br>
            <a:r>
              <a:rPr lang="sk-SK" sz="2000" b="0" dirty="0">
                <a:latin typeface="Open Sans" panose="020B0606030504020204" pitchFamily="34" charset="0"/>
                <a:ea typeface="Open Sans" panose="020B0606030504020204" pitchFamily="34" charset="0"/>
                <a:cs typeface="Open Sans" panose="020B0606030504020204" pitchFamily="34" charset="0"/>
              </a:rPr>
              <a:t>b/ubytovanie 12 klientov</a:t>
            </a:r>
            <a:br>
              <a:rPr lang="sk-SK" sz="2000" b="0" dirty="0">
                <a:latin typeface="Open Sans" panose="020B0606030504020204" pitchFamily="34" charset="0"/>
                <a:ea typeface="Open Sans" panose="020B0606030504020204" pitchFamily="34" charset="0"/>
                <a:cs typeface="Open Sans" panose="020B0606030504020204" pitchFamily="34" charset="0"/>
              </a:rPr>
            </a:br>
            <a:r>
              <a:rPr lang="sk-SK"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c/voľno časové aktivity 39 klientov</a:t>
            </a:r>
            <a:br>
              <a:rPr lang="sk-SK" sz="2000" b="0" dirty="0">
                <a:latin typeface="Open Sans" panose="020B0606030504020204" pitchFamily="34" charset="0"/>
                <a:ea typeface="Open Sans" panose="020B0606030504020204" pitchFamily="34" charset="0"/>
                <a:cs typeface="Open Sans" panose="020B0606030504020204" pitchFamily="34" charset="0"/>
              </a:rPr>
            </a:br>
            <a:r>
              <a:rPr lang="sk-SK" sz="2000" b="0" dirty="0">
                <a:latin typeface="Open Sans" panose="020B0606030504020204" pitchFamily="34" charset="0"/>
                <a:ea typeface="Open Sans" panose="020B0606030504020204" pitchFamily="34" charset="0"/>
                <a:cs typeface="Open Sans" panose="020B0606030504020204" pitchFamily="34" charset="0"/>
              </a:rPr>
              <a:t>d/dobrovoľníci 11 klientov</a:t>
            </a:r>
            <a:br>
              <a:rPr lang="sk-SK" sz="2000" b="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e/strava 32 klientov</a:t>
            </a: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b="0" dirty="0">
                <a:latin typeface="Open Sans" panose="020B0606030504020204" pitchFamily="34" charset="0"/>
                <a:ea typeface="Open Sans" panose="020B0606030504020204" pitchFamily="34" charset="0"/>
                <a:cs typeface="Open Sans" panose="020B0606030504020204" pitchFamily="34" charset="0"/>
              </a:rPr>
              <a:t>f/ viera 8 klientov</a:t>
            </a: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endParaRPr lang="sk-SK" sz="20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9260CD29-7D95-ADC8-617B-87B2D86D4CDC}"/>
              </a:ext>
            </a:extLst>
          </p:cNvPr>
          <p:cNvSpPr>
            <a:spLocks noGrp="1"/>
          </p:cNvSpPr>
          <p:nvPr>
            <p:ph type="subTitle" idx="1"/>
          </p:nvPr>
        </p:nvSpPr>
        <p:spPr>
          <a:xfrm>
            <a:off x="670045" y="4062940"/>
            <a:ext cx="3509383" cy="1394913"/>
          </a:xfrm>
        </p:spPr>
        <p:txBody>
          <a:bodyPr>
            <a:normAutofit/>
          </a:bodyPr>
          <a:lstStyle/>
          <a:p>
            <a:pPr algn="l">
              <a:lnSpc>
                <a:spcPct val="100000"/>
              </a:lnSpc>
            </a:pPr>
            <a:endParaRPr lang="sk-SK"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3F79BE3-07C9-FD22-C1F2-6DDE0A695F65}"/>
              </a:ext>
            </a:extLst>
          </p:cNvPr>
          <p:cNvPicPr>
            <a:picLocks noChangeAspect="1"/>
          </p:cNvPicPr>
          <p:nvPr/>
        </p:nvPicPr>
        <p:blipFill>
          <a:blip r:embed="rId2"/>
          <a:srcRect l="19425"/>
          <a:stretch>
            <a:fillRect/>
          </a:stretch>
        </p:blipFill>
        <p:spPr>
          <a:xfrm>
            <a:off x="6720840" y="1"/>
            <a:ext cx="5471160" cy="6858000"/>
          </a:xfrm>
          <a:prstGeom prst="rect">
            <a:avLst/>
          </a:prstGeom>
        </p:spPr>
      </p:pic>
    </p:spTree>
    <p:extLst>
      <p:ext uri="{BB962C8B-B14F-4D97-AF65-F5344CB8AC3E}">
        <p14:creationId xmlns:p14="http://schemas.microsoft.com/office/powerpoint/2010/main" val="30550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F5DBB-494B-4C5D-118A-953A958FBF7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B4F7598-8CFF-4C0C-A8E4-DB11C58C9EDA}"/>
              </a:ext>
            </a:extLst>
          </p:cNvPr>
          <p:cNvSpPr>
            <a:spLocks noGrp="1"/>
          </p:cNvSpPr>
          <p:nvPr>
            <p:ph type="ctrTitle"/>
          </p:nvPr>
        </p:nvSpPr>
        <p:spPr>
          <a:xfrm>
            <a:off x="670045" y="329184"/>
            <a:ext cx="7321811"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13. Ktoré nové aktivity by ste uvítali v zariadení?</a:t>
            </a: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 </a:t>
            </a:r>
            <a:r>
              <a:rPr lang="sk-SK" sz="2000" dirty="0" err="1">
                <a:latin typeface="Open Sans" panose="020B0606030504020204" pitchFamily="34" charset="0"/>
                <a:ea typeface="Open Sans" panose="020B0606030504020204" pitchFamily="34" charset="0"/>
                <a:cs typeface="Open Sans" panose="020B0606030504020204" pitchFamily="34" charset="0"/>
              </a:rPr>
              <a:t>ping</a:t>
            </a:r>
            <a:r>
              <a:rPr lang="sk-SK" sz="2000" dirty="0">
                <a:latin typeface="Open Sans" panose="020B0606030504020204" pitchFamily="34" charset="0"/>
                <a:ea typeface="Open Sans" panose="020B0606030504020204" pitchFamily="34" charset="0"/>
                <a:cs typeface="Open Sans" panose="020B0606030504020204" pitchFamily="34" charset="0"/>
              </a:rPr>
              <a:t> </a:t>
            </a:r>
            <a:r>
              <a:rPr lang="sk-SK" sz="2000" dirty="0" err="1">
                <a:latin typeface="Open Sans" panose="020B0606030504020204" pitchFamily="34" charset="0"/>
                <a:ea typeface="Open Sans" panose="020B0606030504020204" pitchFamily="34" charset="0"/>
                <a:cs typeface="Open Sans" panose="020B0606030504020204" pitchFamily="34" charset="0"/>
              </a:rPr>
              <a:t>pong</a:t>
            </a:r>
            <a:r>
              <a:rPr lang="sk-SK" sz="2000" dirty="0">
                <a:latin typeface="Open Sans" panose="020B0606030504020204" pitchFamily="34" charset="0"/>
                <a:ea typeface="Open Sans" panose="020B0606030504020204" pitchFamily="34" charset="0"/>
                <a:cs typeface="Open Sans" panose="020B0606030504020204" pitchFamily="34" charset="0"/>
              </a:rPr>
              <a:t>, basketbal, futbal, tenis, španielčina</a:t>
            </a: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 chovanie psa, domáci turnaj v </a:t>
            </a:r>
            <a:r>
              <a:rPr lang="sk-SK" sz="2000" dirty="0" err="1">
                <a:latin typeface="Open Sans" panose="020B0606030504020204" pitchFamily="34" charset="0"/>
                <a:ea typeface="Open Sans" panose="020B0606030504020204" pitchFamily="34" charset="0"/>
                <a:cs typeface="Open Sans" panose="020B0606030504020204" pitchFamily="34" charset="0"/>
              </a:rPr>
              <a:t>boči</a:t>
            </a:r>
            <a:r>
              <a:rPr lang="sk-SK" sz="2000" dirty="0">
                <a:latin typeface="Open Sans" panose="020B0606030504020204" pitchFamily="34" charset="0"/>
                <a:ea typeface="Open Sans" panose="020B0606030504020204" pitchFamily="34" charset="0"/>
                <a:cs typeface="Open Sans" panose="020B0606030504020204" pitchFamily="34" charset="0"/>
              </a:rPr>
              <a:t> medzi oddeleniami</a:t>
            </a: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1800" dirty="0">
                <a:latin typeface="Open Sans" panose="020B0606030504020204" pitchFamily="34" charset="0"/>
                <a:ea typeface="Open Sans" panose="020B0606030504020204" pitchFamily="34" charset="0"/>
                <a:cs typeface="Open Sans" panose="020B0606030504020204" pitchFamily="34" charset="0"/>
              </a:rPr>
            </a:br>
            <a:endParaRPr lang="sk-SK"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6591F00C-1F58-C726-02C3-7C26B5852A60}"/>
              </a:ext>
            </a:extLst>
          </p:cNvPr>
          <p:cNvSpPr>
            <a:spLocks noGrp="1"/>
          </p:cNvSpPr>
          <p:nvPr>
            <p:ph type="subTitle" idx="1"/>
          </p:nvPr>
        </p:nvSpPr>
        <p:spPr>
          <a:xfrm>
            <a:off x="670045" y="4062940"/>
            <a:ext cx="3509383" cy="1394913"/>
          </a:xfrm>
        </p:spPr>
        <p:txBody>
          <a:bodyPr>
            <a:normAutofit/>
          </a:bodyPr>
          <a:lstStyle/>
          <a:p>
            <a:pPr algn="l">
              <a:lnSpc>
                <a:spcPct val="100000"/>
              </a:lnSpc>
            </a:pPr>
            <a:endParaRPr lang="sk-SK"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AAE8E605-A8B5-237F-E2D5-1859F4F7695A}"/>
              </a:ext>
            </a:extLst>
          </p:cNvPr>
          <p:cNvPicPr>
            <a:picLocks noChangeAspect="1"/>
          </p:cNvPicPr>
          <p:nvPr/>
        </p:nvPicPr>
        <p:blipFill>
          <a:blip r:embed="rId2"/>
          <a:srcRect l="19425"/>
          <a:stretch>
            <a:fillRect/>
          </a:stretch>
        </p:blipFill>
        <p:spPr>
          <a:xfrm>
            <a:off x="7379208" y="1"/>
            <a:ext cx="4812792" cy="6858000"/>
          </a:xfrm>
          <a:prstGeom prst="rect">
            <a:avLst/>
          </a:prstGeom>
        </p:spPr>
      </p:pic>
    </p:spTree>
    <p:extLst>
      <p:ext uri="{BB962C8B-B14F-4D97-AF65-F5344CB8AC3E}">
        <p14:creationId xmlns:p14="http://schemas.microsoft.com/office/powerpoint/2010/main" val="221577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BAAFB-2C42-321C-0ABF-05C938F5FBC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43930C8-F043-EE5F-CACC-84DD880E90C8}"/>
              </a:ext>
            </a:extLst>
          </p:cNvPr>
          <p:cNvSpPr>
            <a:spLocks noGrp="1"/>
          </p:cNvSpPr>
          <p:nvPr>
            <p:ph type="ctrTitle"/>
          </p:nvPr>
        </p:nvSpPr>
        <p:spPr>
          <a:xfrm>
            <a:off x="670045" y="329184"/>
            <a:ext cx="7321811"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1800" dirty="0">
                <a:latin typeface="Open Sans" panose="020B0606030504020204" pitchFamily="34" charset="0"/>
                <a:ea typeface="Open Sans" panose="020B0606030504020204" pitchFamily="34" charset="0"/>
                <a:cs typeface="Open Sans" panose="020B0606030504020204" pitchFamily="34" charset="0"/>
              </a:rPr>
              <a:t>14. Návrhy a pripomienky</a:t>
            </a:r>
            <a:br>
              <a:rPr lang="sk-SK" sz="1800" dirty="0">
                <a:latin typeface="Open Sans" panose="020B0606030504020204" pitchFamily="34" charset="0"/>
                <a:ea typeface="Open Sans" panose="020B0606030504020204" pitchFamily="34" charset="0"/>
                <a:cs typeface="Open Sans" panose="020B0606030504020204" pitchFamily="34" charset="0"/>
              </a:rPr>
            </a:br>
            <a:br>
              <a:rPr lang="sk-SK" sz="1800" dirty="0">
                <a:latin typeface="Open Sans" panose="020B0606030504020204" pitchFamily="34" charset="0"/>
                <a:ea typeface="Open Sans" panose="020B0606030504020204" pitchFamily="34" charset="0"/>
                <a:cs typeface="Open Sans" panose="020B0606030504020204" pitchFamily="34" charset="0"/>
              </a:rPr>
            </a:br>
            <a:r>
              <a:rPr lang="sk-SK" sz="2200" b="0" dirty="0">
                <a:latin typeface="Open Sans" panose="020B0606030504020204" pitchFamily="34" charset="0"/>
                <a:ea typeface="Open Sans" panose="020B0606030504020204" pitchFamily="34" charset="0"/>
                <a:cs typeface="Open Sans" panose="020B0606030504020204" pitchFamily="34" charset="0"/>
              </a:rPr>
              <a:t>- zamestnať viac ošetrovateľov, zlepšiť vzťahy medzi zdravotníkmi, zlepšiť komunikáciu a správanie sa niektorých zdravotníkov, nemali by si vybíjať zlosť na klientoch, klientom sa sťažujú, že majú veľa roboty, nie vždy sú ochotní, niekedy kričia</a:t>
            </a:r>
            <a:br>
              <a:rPr lang="sk-SK" sz="2200" b="0" dirty="0">
                <a:latin typeface="Open Sans" panose="020B0606030504020204" pitchFamily="34" charset="0"/>
                <a:ea typeface="Open Sans" panose="020B0606030504020204" pitchFamily="34" charset="0"/>
                <a:cs typeface="Open Sans" panose="020B0606030504020204" pitchFamily="34" charset="0"/>
              </a:rPr>
            </a:br>
            <a:r>
              <a:rPr lang="sk-SK" sz="2200" b="0" dirty="0">
                <a:latin typeface="Open Sans" panose="020B0606030504020204" pitchFamily="34" charset="0"/>
                <a:ea typeface="Open Sans" panose="020B0606030504020204" pitchFamily="34" charset="0"/>
                <a:cs typeface="Open Sans" panose="020B0606030504020204" pitchFamily="34" charset="0"/>
              </a:rPr>
              <a:t>- v rámci výchovy chýba cielený program, chýba bazálna stimulácia, málo aktivít, sedenie pri stole a TV </a:t>
            </a:r>
            <a:br>
              <a:rPr lang="sk-SK" sz="2200" b="0" dirty="0">
                <a:latin typeface="Open Sans" panose="020B0606030504020204" pitchFamily="34" charset="0"/>
                <a:ea typeface="Open Sans" panose="020B0606030504020204" pitchFamily="34" charset="0"/>
                <a:cs typeface="Open Sans" panose="020B0606030504020204" pitchFamily="34" charset="0"/>
              </a:rPr>
            </a:br>
            <a:r>
              <a:rPr lang="sk-SK" sz="2200" b="0" dirty="0">
                <a:latin typeface="Open Sans" panose="020B0606030504020204" pitchFamily="34" charset="0"/>
                <a:ea typeface="Open Sans" panose="020B0606030504020204" pitchFamily="34" charset="0"/>
                <a:cs typeface="Open Sans" panose="020B0606030504020204" pitchFamily="34" charset="0"/>
              </a:rPr>
              <a:t>- opraviť chodníky a cesty, dlažba pred vchodom, pridať lavičky, hojdačky, vonku pingpongový stôl, basketbalový kôš, zle sa parkuje</a:t>
            </a:r>
            <a:br>
              <a:rPr lang="sk-SK" sz="2200" b="0" dirty="0">
                <a:latin typeface="Open Sans" panose="020B0606030504020204" pitchFamily="34" charset="0"/>
                <a:ea typeface="Open Sans" panose="020B0606030504020204" pitchFamily="34" charset="0"/>
                <a:cs typeface="Open Sans" panose="020B0606030504020204" pitchFamily="34" charset="0"/>
              </a:rPr>
            </a:br>
            <a:endParaRPr lang="sk-SK" sz="22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32DE6566-F9FD-DD98-6A5B-7A45DBDA7084}"/>
              </a:ext>
            </a:extLst>
          </p:cNvPr>
          <p:cNvSpPr>
            <a:spLocks noGrp="1"/>
          </p:cNvSpPr>
          <p:nvPr>
            <p:ph type="subTitle" idx="1"/>
          </p:nvPr>
        </p:nvSpPr>
        <p:spPr>
          <a:xfrm>
            <a:off x="670045" y="4062940"/>
            <a:ext cx="3509383" cy="1394913"/>
          </a:xfrm>
        </p:spPr>
        <p:txBody>
          <a:bodyPr>
            <a:normAutofit/>
          </a:bodyPr>
          <a:lstStyle/>
          <a:p>
            <a:pPr algn="l">
              <a:lnSpc>
                <a:spcPct val="100000"/>
              </a:lnSpc>
            </a:pPr>
            <a:endParaRPr lang="sk-SK"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14A4FA5C-BA57-7274-DF67-8C0C08D3660D}"/>
              </a:ext>
            </a:extLst>
          </p:cNvPr>
          <p:cNvPicPr>
            <a:picLocks noChangeAspect="1"/>
          </p:cNvPicPr>
          <p:nvPr/>
        </p:nvPicPr>
        <p:blipFill>
          <a:blip r:embed="rId2"/>
          <a:srcRect l="19425"/>
          <a:stretch>
            <a:fillRect/>
          </a:stretch>
        </p:blipFill>
        <p:spPr>
          <a:xfrm>
            <a:off x="8586216" y="1"/>
            <a:ext cx="3605784" cy="6858000"/>
          </a:xfrm>
          <a:prstGeom prst="rect">
            <a:avLst/>
          </a:prstGeom>
        </p:spPr>
      </p:pic>
    </p:spTree>
    <p:extLst>
      <p:ext uri="{BB962C8B-B14F-4D97-AF65-F5344CB8AC3E}">
        <p14:creationId xmlns:p14="http://schemas.microsoft.com/office/powerpoint/2010/main" val="193055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3626B-2267-3651-51B8-602EE4F30D73}"/>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346A3EE-A313-DD69-AD37-7AC51F7F6438}"/>
              </a:ext>
            </a:extLst>
          </p:cNvPr>
          <p:cNvSpPr>
            <a:spLocks noGrp="1"/>
          </p:cNvSpPr>
          <p:nvPr>
            <p:ph type="ctrTitle"/>
          </p:nvPr>
        </p:nvSpPr>
        <p:spPr>
          <a:xfrm>
            <a:off x="670045" y="329184"/>
            <a:ext cx="7321811"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1800" dirty="0">
                <a:latin typeface="Open Sans" panose="020B0606030504020204" pitchFamily="34" charset="0"/>
                <a:ea typeface="Open Sans" panose="020B0606030504020204" pitchFamily="34" charset="0"/>
                <a:cs typeface="Open Sans" panose="020B0606030504020204" pitchFamily="34" charset="0"/>
              </a:rPr>
              <a:t>14. Návrhy a pripomienky</a:t>
            </a:r>
            <a:br>
              <a:rPr lang="sk-SK" sz="1800" dirty="0">
                <a:latin typeface="Open Sans" panose="020B0606030504020204" pitchFamily="34" charset="0"/>
                <a:ea typeface="Open Sans" panose="020B0606030504020204" pitchFamily="34" charset="0"/>
                <a:cs typeface="Open Sans" panose="020B0606030504020204" pitchFamily="34" charset="0"/>
              </a:rPr>
            </a:br>
            <a:r>
              <a:rPr lang="sk-SK" sz="1800" b="0" dirty="0">
                <a:latin typeface="Open Sans" panose="020B0606030504020204" pitchFamily="34" charset="0"/>
                <a:ea typeface="Open Sans" panose="020B0606030504020204" pitchFamily="34" charset="0"/>
                <a:cs typeface="Open Sans" panose="020B0606030504020204" pitchFamily="34" charset="0"/>
              </a:rPr>
              <a:t>- renovácia WC, nové stoly do denných miestností, nové dvere, málo priestoru, zastrešenie terasy</a:t>
            </a:r>
            <a:br>
              <a:rPr lang="sk-SK" sz="1800" b="0" dirty="0">
                <a:latin typeface="Open Sans" panose="020B0606030504020204" pitchFamily="34" charset="0"/>
                <a:ea typeface="Open Sans" panose="020B0606030504020204" pitchFamily="34" charset="0"/>
                <a:cs typeface="Open Sans" panose="020B0606030504020204" pitchFamily="34" charset="0"/>
              </a:rPr>
            </a:br>
            <a:r>
              <a:rPr lang="sk-SK" sz="1800" b="0" dirty="0">
                <a:latin typeface="Open Sans" panose="020B0606030504020204" pitchFamily="34" charset="0"/>
                <a:ea typeface="Open Sans" panose="020B0606030504020204" pitchFamily="34" charset="0"/>
                <a:cs typeface="Open Sans" panose="020B0606030504020204" pitchFamily="34" charset="0"/>
              </a:rPr>
              <a:t>- častejšie umývať WC, na RS chýba WC pre príbuzných, nové sprchy</a:t>
            </a:r>
            <a:br>
              <a:rPr lang="sk-SK" sz="1800" b="0" dirty="0">
                <a:latin typeface="Open Sans" panose="020B0606030504020204" pitchFamily="34" charset="0"/>
                <a:ea typeface="Open Sans" panose="020B0606030504020204" pitchFamily="34" charset="0"/>
                <a:cs typeface="Open Sans" panose="020B0606030504020204" pitchFamily="34" charset="0"/>
              </a:rPr>
            </a:br>
            <a:r>
              <a:rPr lang="sk-SK" sz="1800" b="0" dirty="0">
                <a:latin typeface="Open Sans" panose="020B0606030504020204" pitchFamily="34" charset="0"/>
                <a:ea typeface="Open Sans" panose="020B0606030504020204" pitchFamily="34" charset="0"/>
                <a:cs typeface="Open Sans" panose="020B0606030504020204" pitchFamily="34" charset="0"/>
              </a:rPr>
              <a:t>- krajšie zariadiť izby, aby nevyzerali ako v nemocnici</a:t>
            </a:r>
            <a:br>
              <a:rPr lang="sk-SK" sz="1800" b="0" dirty="0">
                <a:latin typeface="Open Sans" panose="020B0606030504020204" pitchFamily="34" charset="0"/>
                <a:ea typeface="Open Sans" panose="020B0606030504020204" pitchFamily="34" charset="0"/>
                <a:cs typeface="Open Sans" panose="020B0606030504020204" pitchFamily="34" charset="0"/>
              </a:rPr>
            </a:br>
            <a:r>
              <a:rPr lang="sk-SK" sz="1800" b="0" dirty="0">
                <a:latin typeface="Open Sans" panose="020B0606030504020204" pitchFamily="34" charset="0"/>
                <a:ea typeface="Open Sans" panose="020B0606030504020204" pitchFamily="34" charset="0"/>
                <a:cs typeface="Open Sans" panose="020B0606030504020204" pitchFamily="34" charset="0"/>
              </a:rPr>
              <a:t>-zlepšiť stravu, tvrdé mäso, viac zeleniny, zdravšiu stravu, malé porcie</a:t>
            </a:r>
            <a:br>
              <a:rPr lang="sk-SK" sz="1800" b="0" dirty="0">
                <a:latin typeface="Open Sans" panose="020B0606030504020204" pitchFamily="34" charset="0"/>
                <a:ea typeface="Open Sans" panose="020B0606030504020204" pitchFamily="34" charset="0"/>
                <a:cs typeface="Open Sans" panose="020B0606030504020204" pitchFamily="34" charset="0"/>
              </a:rPr>
            </a:br>
            <a:r>
              <a:rPr lang="sk-SK" sz="1800" b="0" dirty="0">
                <a:latin typeface="Open Sans" panose="020B0606030504020204" pitchFamily="34" charset="0"/>
                <a:ea typeface="Open Sans" panose="020B0606030504020204" pitchFamily="34" charset="0"/>
                <a:cs typeface="Open Sans" panose="020B0606030504020204" pitchFamily="34" charset="0"/>
              </a:rPr>
              <a:t>- viac prechádzok pre imobilných, výlety pre imobilných, dávať si návleky do lego miestnosti</a:t>
            </a:r>
            <a:br>
              <a:rPr lang="sk-SK" sz="1800" b="0" dirty="0">
                <a:latin typeface="Open Sans" panose="020B0606030504020204" pitchFamily="34" charset="0"/>
                <a:ea typeface="Open Sans" panose="020B0606030504020204" pitchFamily="34" charset="0"/>
                <a:cs typeface="Open Sans" panose="020B0606030504020204" pitchFamily="34" charset="0"/>
              </a:rPr>
            </a:br>
            <a:r>
              <a:rPr lang="sk-SK" sz="1800" b="0" dirty="0">
                <a:latin typeface="Open Sans" panose="020B0606030504020204" pitchFamily="34" charset="0"/>
                <a:ea typeface="Open Sans" panose="020B0606030504020204" pitchFamily="34" charset="0"/>
                <a:cs typeface="Open Sans" panose="020B0606030504020204" pitchFamily="34" charset="0"/>
              </a:rPr>
              <a:t>- ponúknuť klientom čo najviac vzdelávacích aktivít z oblasti histórie, geografie, kultúry, biológie, finančnej gramotnosti, súčasné dianie, technika, výstavy , besedy, kino, divadlo, koncerty, ZOO, jaskyne, viac pohybových aktivít, autom s jedlom, menej varenia, učenie sa hodín</a:t>
            </a:r>
            <a:br>
              <a:rPr lang="sk-SK" sz="1800" b="0" dirty="0">
                <a:latin typeface="Open Sans" panose="020B0606030504020204" pitchFamily="34" charset="0"/>
                <a:ea typeface="Open Sans" panose="020B0606030504020204" pitchFamily="34" charset="0"/>
                <a:cs typeface="Open Sans" panose="020B0606030504020204" pitchFamily="34" charset="0"/>
              </a:rPr>
            </a:br>
            <a:r>
              <a:rPr lang="sk-SK" sz="1800" b="0" dirty="0">
                <a:latin typeface="Open Sans" panose="020B0606030504020204" pitchFamily="34" charset="0"/>
                <a:ea typeface="Open Sans" panose="020B0606030504020204" pitchFamily="34" charset="0"/>
                <a:cs typeface="Open Sans" panose="020B0606030504020204" pitchFamily="34" charset="0"/>
              </a:rPr>
              <a:t>- predchádzať šikane medzi klientami. </a:t>
            </a:r>
            <a:br>
              <a:rPr lang="sk-SK" sz="2800" dirty="0">
                <a:latin typeface="Open Sans" panose="020B0606030504020204" pitchFamily="34" charset="0"/>
                <a:ea typeface="Open Sans" panose="020B0606030504020204" pitchFamily="34" charset="0"/>
                <a:cs typeface="Open Sans" panose="020B0606030504020204" pitchFamily="34" charset="0"/>
              </a:rPr>
            </a:br>
            <a:br>
              <a:rPr lang="sk-SK" sz="1800" dirty="0">
                <a:latin typeface="Open Sans" panose="020B0606030504020204" pitchFamily="34" charset="0"/>
                <a:ea typeface="Open Sans" panose="020B0606030504020204" pitchFamily="34" charset="0"/>
                <a:cs typeface="Open Sans" panose="020B0606030504020204" pitchFamily="34" charset="0"/>
              </a:rPr>
            </a:br>
            <a:endParaRPr lang="sk-SK"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CDEED1D3-8020-26F9-B3F7-67B5FAA8A6D7}"/>
              </a:ext>
            </a:extLst>
          </p:cNvPr>
          <p:cNvSpPr>
            <a:spLocks noGrp="1"/>
          </p:cNvSpPr>
          <p:nvPr>
            <p:ph type="subTitle" idx="1"/>
          </p:nvPr>
        </p:nvSpPr>
        <p:spPr>
          <a:xfrm>
            <a:off x="670045" y="4062940"/>
            <a:ext cx="3509383" cy="1394913"/>
          </a:xfrm>
        </p:spPr>
        <p:txBody>
          <a:bodyPr>
            <a:normAutofit/>
          </a:bodyPr>
          <a:lstStyle/>
          <a:p>
            <a:pPr algn="l">
              <a:lnSpc>
                <a:spcPct val="100000"/>
              </a:lnSpc>
            </a:pPr>
            <a:endParaRPr lang="sk-SK"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77B4C119-67B3-24C2-FC82-DD4B6D9FC926}"/>
              </a:ext>
            </a:extLst>
          </p:cNvPr>
          <p:cNvPicPr>
            <a:picLocks noChangeAspect="1"/>
          </p:cNvPicPr>
          <p:nvPr/>
        </p:nvPicPr>
        <p:blipFill>
          <a:blip r:embed="rId2"/>
          <a:srcRect l="19425"/>
          <a:stretch>
            <a:fillRect/>
          </a:stretch>
        </p:blipFill>
        <p:spPr>
          <a:xfrm>
            <a:off x="8586216" y="1"/>
            <a:ext cx="3605784" cy="6858000"/>
          </a:xfrm>
          <a:prstGeom prst="rect">
            <a:avLst/>
          </a:prstGeom>
        </p:spPr>
      </p:pic>
    </p:spTree>
    <p:extLst>
      <p:ext uri="{BB962C8B-B14F-4D97-AF65-F5344CB8AC3E}">
        <p14:creationId xmlns:p14="http://schemas.microsoft.com/office/powerpoint/2010/main" val="346839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AA141-B43D-C57C-7503-6EAE529BA89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BAC50E4-43ED-A337-A8E0-A6372457A303}"/>
              </a:ext>
            </a:extLst>
          </p:cNvPr>
          <p:cNvSpPr>
            <a:spLocks noGrp="1"/>
          </p:cNvSpPr>
          <p:nvPr>
            <p:ph type="ctrTitle"/>
          </p:nvPr>
        </p:nvSpPr>
        <p:spPr>
          <a:xfrm>
            <a:off x="670045" y="329184"/>
            <a:ext cx="7321811"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200" dirty="0">
                <a:latin typeface="Open Sans" panose="020B0606030504020204" pitchFamily="34" charset="0"/>
                <a:ea typeface="Open Sans" panose="020B0606030504020204" pitchFamily="34" charset="0"/>
                <a:cs typeface="Open Sans" panose="020B0606030504020204" pitchFamily="34" charset="0"/>
              </a:rPr>
              <a:t>                Ďakujeme za pozornosť a spoluprácu</a:t>
            </a:r>
            <a:br>
              <a:rPr lang="sk-SK" sz="2200" dirty="0">
                <a:latin typeface="Open Sans" panose="020B0606030504020204" pitchFamily="34" charset="0"/>
                <a:ea typeface="Open Sans" panose="020B0606030504020204" pitchFamily="34" charset="0"/>
                <a:cs typeface="Open Sans" panose="020B0606030504020204" pitchFamily="34" charset="0"/>
              </a:rPr>
            </a:br>
            <a:br>
              <a:rPr lang="sk-SK" sz="2200" dirty="0">
                <a:latin typeface="Open Sans" panose="020B0606030504020204" pitchFamily="34" charset="0"/>
                <a:ea typeface="Open Sans" panose="020B0606030504020204" pitchFamily="34" charset="0"/>
                <a:cs typeface="Open Sans" panose="020B0606030504020204" pitchFamily="34" charset="0"/>
              </a:rPr>
            </a:br>
            <a:br>
              <a:rPr lang="sk-SK" sz="22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endParaRPr lang="sk-SK"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CEFCFF08-4247-C18B-E4FF-2F816D7697DE}"/>
              </a:ext>
            </a:extLst>
          </p:cNvPr>
          <p:cNvSpPr>
            <a:spLocks noGrp="1"/>
          </p:cNvSpPr>
          <p:nvPr>
            <p:ph type="subTitle" idx="1"/>
          </p:nvPr>
        </p:nvSpPr>
        <p:spPr>
          <a:xfrm>
            <a:off x="670045" y="4062940"/>
            <a:ext cx="3509383" cy="1394913"/>
          </a:xfrm>
        </p:spPr>
        <p:txBody>
          <a:bodyPr>
            <a:normAutofit/>
          </a:bodyPr>
          <a:lstStyle/>
          <a:p>
            <a:pPr algn="l">
              <a:lnSpc>
                <a:spcPct val="100000"/>
              </a:lnSpc>
            </a:pPr>
            <a:endParaRPr lang="sk-SK"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56FB7649-2282-5AE6-52DF-47B0C99554C7}"/>
              </a:ext>
            </a:extLst>
          </p:cNvPr>
          <p:cNvPicPr>
            <a:picLocks noChangeAspect="1"/>
          </p:cNvPicPr>
          <p:nvPr/>
        </p:nvPicPr>
        <p:blipFill>
          <a:blip r:embed="rId2"/>
          <a:srcRect l="19425"/>
          <a:stretch>
            <a:fillRect/>
          </a:stretch>
        </p:blipFill>
        <p:spPr>
          <a:xfrm>
            <a:off x="8586216" y="1"/>
            <a:ext cx="3605784" cy="6858000"/>
          </a:xfrm>
          <a:prstGeom prst="rect">
            <a:avLst/>
          </a:prstGeom>
        </p:spPr>
      </p:pic>
    </p:spTree>
    <p:extLst>
      <p:ext uri="{BB962C8B-B14F-4D97-AF65-F5344CB8AC3E}">
        <p14:creationId xmlns:p14="http://schemas.microsoft.com/office/powerpoint/2010/main" val="103245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876AD8-B15E-162F-82FF-49EFAE2004FB}"/>
            </a:ext>
          </a:extLst>
        </p:cNvPr>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B797DE5A-DA89-0A80-C73D-8DCE1A3E2B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FD2286B-FF9E-BCDF-8745-EB7B5A20F670}"/>
              </a:ext>
            </a:extLst>
          </p:cNvPr>
          <p:cNvSpPr>
            <a:spLocks noGrp="1"/>
          </p:cNvSpPr>
          <p:nvPr>
            <p:ph type="ctrTitle"/>
          </p:nvPr>
        </p:nvSpPr>
        <p:spPr>
          <a:xfrm>
            <a:off x="670045" y="1174376"/>
            <a:ext cx="3509383" cy="2781752"/>
          </a:xfrm>
        </p:spPr>
        <p:txBody>
          <a:bodyPr>
            <a:normAutofit/>
          </a:bodyPr>
          <a:lstStyle/>
          <a:p>
            <a:pPr algn="l"/>
            <a:r>
              <a:rPr lang="sk-SK" sz="2000" dirty="0">
                <a:latin typeface="Open Sans" panose="020B0606030504020204" pitchFamily="34" charset="0"/>
                <a:ea typeface="Open Sans" panose="020B0606030504020204" pitchFamily="34" charset="0"/>
                <a:cs typeface="Open Sans" panose="020B0606030504020204" pitchFamily="34" charset="0"/>
              </a:rPr>
              <a:t>ÚVOD</a:t>
            </a: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b="0" dirty="0">
                <a:latin typeface="Open Sans" panose="020B0606030504020204" pitchFamily="34" charset="0"/>
                <a:ea typeface="Open Sans" panose="020B0606030504020204" pitchFamily="34" charset="0"/>
                <a:cs typeface="Open Sans" panose="020B0606030504020204" pitchFamily="34" charset="0"/>
              </a:rPr>
              <a:t>Za predchádzajúci rok 2025 sme v ZSS ROSA uskutočnili anonymný dotazník, ktorý sa zameral na spokojnosť, úroveň poskytovania sociálnych služieb a kvalitu života klientov</a:t>
            </a:r>
            <a:r>
              <a:rPr lang="sk-SK" sz="2000" dirty="0">
                <a:latin typeface="Open Sans" panose="020B0606030504020204" pitchFamily="34" charset="0"/>
                <a:ea typeface="Open Sans" panose="020B0606030504020204" pitchFamily="34" charset="0"/>
                <a:cs typeface="Open Sans" panose="020B0606030504020204" pitchFamily="34" charset="0"/>
              </a:rPr>
              <a:t>. </a:t>
            </a:r>
          </a:p>
        </p:txBody>
      </p:sp>
      <p:sp>
        <p:nvSpPr>
          <p:cNvPr id="3" name="Podnadpis 2">
            <a:extLst>
              <a:ext uri="{FF2B5EF4-FFF2-40B4-BE49-F238E27FC236}">
                <a16:creationId xmlns:a16="http://schemas.microsoft.com/office/drawing/2014/main" id="{3E288095-D500-C875-63CB-9A5C53893C2C}"/>
              </a:ext>
            </a:extLst>
          </p:cNvPr>
          <p:cNvSpPr>
            <a:spLocks noGrp="1"/>
          </p:cNvSpPr>
          <p:nvPr>
            <p:ph type="subTitle" idx="1"/>
          </p:nvPr>
        </p:nvSpPr>
        <p:spPr>
          <a:xfrm>
            <a:off x="670045" y="4062940"/>
            <a:ext cx="3509383" cy="1394913"/>
          </a:xfrm>
        </p:spPr>
        <p:txBody>
          <a:bodyPr>
            <a:normAutofit/>
          </a:bodyPr>
          <a:lstStyle/>
          <a:p>
            <a:pPr algn="l">
              <a:lnSpc>
                <a:spcPct val="100000"/>
              </a:lnSpc>
            </a:pPr>
            <a:r>
              <a:rPr lang="sk-SK" sz="2000" dirty="0">
                <a:latin typeface="Open Sans" panose="020B0606030504020204" pitchFamily="34" charset="0"/>
                <a:ea typeface="Open Sans" panose="020B0606030504020204" pitchFamily="34" charset="0"/>
                <a:cs typeface="Open Sans" panose="020B0606030504020204" pitchFamily="34" charset="0"/>
              </a:rPr>
              <a:t>Svoj názor mohli vyjadriť aj príbuzní, rodičia, opatrovníci a dôverníci klientov.</a:t>
            </a:r>
          </a:p>
        </p:txBody>
      </p:sp>
      <p:pic>
        <p:nvPicPr>
          <p:cNvPr id="4" name="Picture 3">
            <a:extLst>
              <a:ext uri="{FF2B5EF4-FFF2-40B4-BE49-F238E27FC236}">
                <a16:creationId xmlns:a16="http://schemas.microsoft.com/office/drawing/2014/main" id="{FC45725C-B670-5B6E-ADE7-0FBBAB6C484A}"/>
              </a:ext>
            </a:extLst>
          </p:cNvPr>
          <p:cNvPicPr>
            <a:picLocks noChangeAspect="1"/>
          </p:cNvPicPr>
          <p:nvPr/>
        </p:nvPicPr>
        <p:blipFill>
          <a:blip r:embed="rId2"/>
          <a:srcRect l="19425"/>
          <a:stretch>
            <a:fillRect/>
          </a:stretch>
        </p:blipFill>
        <p:spPr>
          <a:xfrm>
            <a:off x="4824248" y="1"/>
            <a:ext cx="7367752" cy="6858000"/>
          </a:xfrm>
          <a:prstGeom prst="rect">
            <a:avLst/>
          </a:prstGeom>
        </p:spPr>
      </p:pic>
      <p:graphicFrame>
        <p:nvGraphicFramePr>
          <p:cNvPr id="5" name="Objekt 4">
            <a:extLst>
              <a:ext uri="{FF2B5EF4-FFF2-40B4-BE49-F238E27FC236}">
                <a16:creationId xmlns:a16="http://schemas.microsoft.com/office/drawing/2014/main" id="{489AA46D-60EF-1263-2F6D-2287B86A776F}"/>
              </a:ext>
            </a:extLst>
          </p:cNvPr>
          <p:cNvGraphicFramePr>
            <a:graphicFrameLocks noChangeAspect="1"/>
          </p:cNvGraphicFramePr>
          <p:nvPr>
            <p:extLst>
              <p:ext uri="{D42A27DB-BD31-4B8C-83A1-F6EECF244321}">
                <p14:modId xmlns:p14="http://schemas.microsoft.com/office/powerpoint/2010/main" val="4159353647"/>
              </p:ext>
            </p:extLst>
          </p:nvPr>
        </p:nvGraphicFramePr>
        <p:xfrm>
          <a:off x="4967261" y="413766"/>
          <a:ext cx="473419" cy="857250"/>
        </p:xfrm>
        <a:graphic>
          <a:graphicData uri="http://schemas.openxmlformats.org/presentationml/2006/ole">
            <mc:AlternateContent xmlns:mc="http://schemas.openxmlformats.org/markup-compatibility/2006">
              <mc:Choice xmlns:v="urn:schemas-microsoft-com:vml" Requires="v">
                <p:oleObj name="Acrobat Document" r:id="rId3" imgW="7075440" imgH="4725360" progId="Acrobat.Document.DC">
                  <p:embed/>
                </p:oleObj>
              </mc:Choice>
              <mc:Fallback>
                <p:oleObj name="Acrobat Document" r:id="rId3" imgW="7075440" imgH="4725360" progId="Acrobat.Document.DC">
                  <p:embed/>
                  <p:pic>
                    <p:nvPicPr>
                      <p:cNvPr id="6" name="Objekt 5">
                        <a:extLst>
                          <a:ext uri="{FF2B5EF4-FFF2-40B4-BE49-F238E27FC236}">
                            <a16:creationId xmlns:a16="http://schemas.microsoft.com/office/drawing/2014/main" id="{62B342BF-5311-F265-F29C-B3C8E0E658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571" r="50212"/>
                      <a:stretch>
                        <a:fillRect/>
                      </a:stretch>
                    </p:blipFill>
                    <p:spPr bwMode="auto">
                      <a:xfrm>
                        <a:off x="4967261" y="413766"/>
                        <a:ext cx="473419" cy="857250"/>
                      </a:xfrm>
                      <a:prstGeom prst="rect">
                        <a:avLst/>
                      </a:prstGeom>
                      <a:noFill/>
                    </p:spPr>
                  </p:pic>
                </p:oleObj>
              </mc:Fallback>
            </mc:AlternateContent>
          </a:graphicData>
        </a:graphic>
      </p:graphicFrame>
    </p:spTree>
    <p:extLst>
      <p:ext uri="{BB962C8B-B14F-4D97-AF65-F5344CB8AC3E}">
        <p14:creationId xmlns:p14="http://schemas.microsoft.com/office/powerpoint/2010/main" val="224002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23E74-9E1A-8B3D-1F07-6CDE1D46A3D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1CFD7EE-601F-F98B-9907-A2580EEE8C4A}"/>
              </a:ext>
            </a:extLst>
          </p:cNvPr>
          <p:cNvSpPr>
            <a:spLocks noGrp="1"/>
          </p:cNvSpPr>
          <p:nvPr>
            <p:ph type="ctrTitle"/>
          </p:nvPr>
        </p:nvSpPr>
        <p:spPr>
          <a:xfrm>
            <a:off x="670045" y="329184"/>
            <a:ext cx="7321811"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Účasť na prieskume</a:t>
            </a: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r>
              <a:rPr lang="sk-SK" sz="2000" b="0" dirty="0">
                <a:latin typeface="Open Sans" panose="020B0606030504020204" pitchFamily="34" charset="0"/>
                <a:ea typeface="Open Sans" panose="020B0606030504020204" pitchFamily="34" charset="0"/>
                <a:cs typeface="Open Sans" panose="020B0606030504020204" pitchFamily="34" charset="0"/>
              </a:rPr>
              <a:t>Prieskumu sa zúčastnili klienti Domova sociálnych služieb, </a:t>
            </a:r>
            <a:br>
              <a:rPr lang="sk-SK" sz="2000" b="0" dirty="0">
                <a:latin typeface="Open Sans" panose="020B0606030504020204" pitchFamily="34" charset="0"/>
                <a:ea typeface="Open Sans" panose="020B0606030504020204" pitchFamily="34" charset="0"/>
                <a:cs typeface="Open Sans" panose="020B0606030504020204" pitchFamily="34" charset="0"/>
              </a:rPr>
            </a:br>
            <a:r>
              <a:rPr lang="sk-SK" sz="2000" b="0" dirty="0">
                <a:latin typeface="Open Sans" panose="020B0606030504020204" pitchFamily="34" charset="0"/>
                <a:ea typeface="Open Sans" panose="020B0606030504020204" pitchFamily="34" charset="0"/>
                <a:cs typeface="Open Sans" panose="020B0606030504020204" pitchFamily="34" charset="0"/>
              </a:rPr>
              <a:t>Rehabilitačného strediska a Špecializovaného zariadenia. Taktiež rodinní príslušníci všetkých druhov sociálnych služieb.</a:t>
            </a:r>
            <a:br>
              <a:rPr lang="sk-SK" sz="2000" b="0" dirty="0">
                <a:latin typeface="Open Sans" panose="020B0606030504020204" pitchFamily="34" charset="0"/>
                <a:ea typeface="Open Sans" panose="020B0606030504020204" pitchFamily="34" charset="0"/>
                <a:cs typeface="Open Sans" panose="020B0606030504020204" pitchFamily="34" charset="0"/>
              </a:rPr>
            </a:br>
            <a:r>
              <a:rPr lang="sk-SK" sz="2000" b="0" dirty="0">
                <a:latin typeface="Open Sans" panose="020B0606030504020204" pitchFamily="34" charset="0"/>
                <a:ea typeface="Open Sans" panose="020B0606030504020204" pitchFamily="34" charset="0"/>
                <a:cs typeface="Open Sans" panose="020B0606030504020204" pitchFamily="34" charset="0"/>
              </a:rPr>
              <a:t>Klientom a príbuzným bolo distribuovaných 134 dotazníkov.</a:t>
            </a:r>
            <a:br>
              <a:rPr lang="sk-SK" sz="2000" b="0" dirty="0">
                <a:latin typeface="Open Sans" panose="020B0606030504020204" pitchFamily="34" charset="0"/>
                <a:ea typeface="Open Sans" panose="020B0606030504020204" pitchFamily="34" charset="0"/>
                <a:cs typeface="Open Sans" panose="020B0606030504020204" pitchFamily="34" charset="0"/>
              </a:rPr>
            </a:br>
            <a:r>
              <a:rPr lang="sk-SK" sz="2000" b="0" dirty="0">
                <a:latin typeface="Open Sans" panose="020B0606030504020204" pitchFamily="34" charset="0"/>
                <a:ea typeface="Open Sans" panose="020B0606030504020204" pitchFamily="34" charset="0"/>
                <a:cs typeface="Open Sans" panose="020B0606030504020204" pitchFamily="34" charset="0"/>
              </a:rPr>
              <a:t>Na DSS bolo distribuovaných 29 dotazníkov v obrázkovej forme a 44 dotazníkov v písanej forme. Spolu 73 dotazníkov.</a:t>
            </a:r>
            <a:br>
              <a:rPr lang="sk-SK" sz="2000" b="0" dirty="0">
                <a:latin typeface="Open Sans" panose="020B0606030504020204" pitchFamily="34" charset="0"/>
                <a:ea typeface="Open Sans" panose="020B0606030504020204" pitchFamily="34" charset="0"/>
                <a:cs typeface="Open Sans" panose="020B0606030504020204" pitchFamily="34" charset="0"/>
              </a:rPr>
            </a:br>
            <a:r>
              <a:rPr lang="sk-SK" sz="2000" b="0" dirty="0">
                <a:latin typeface="Open Sans" panose="020B0606030504020204" pitchFamily="34" charset="0"/>
                <a:ea typeface="Open Sans" panose="020B0606030504020204" pitchFamily="34" charset="0"/>
                <a:cs typeface="Open Sans" panose="020B0606030504020204" pitchFamily="34" charset="0"/>
              </a:rPr>
              <a:t>Na RS bolo distribuovaných 21 dotazníkov v obrázkovej forme a 24 dotazníkov v písanej forme. Spolu 45 dotazníkov.</a:t>
            </a:r>
            <a:br>
              <a:rPr lang="sk-SK" sz="2000" b="0" dirty="0">
                <a:latin typeface="Open Sans" panose="020B0606030504020204" pitchFamily="34" charset="0"/>
                <a:ea typeface="Open Sans" panose="020B0606030504020204" pitchFamily="34" charset="0"/>
                <a:cs typeface="Open Sans" panose="020B0606030504020204" pitchFamily="34" charset="0"/>
              </a:rPr>
            </a:br>
            <a:r>
              <a:rPr lang="sk-SK" sz="2000" b="0" dirty="0">
                <a:latin typeface="Open Sans" panose="020B0606030504020204" pitchFamily="34" charset="0"/>
                <a:ea typeface="Open Sans" panose="020B0606030504020204" pitchFamily="34" charset="0"/>
                <a:cs typeface="Open Sans" panose="020B0606030504020204" pitchFamily="34" charset="0"/>
              </a:rPr>
              <a:t>Na ŠZ bolo distribuovaných 16 dotazníkov.</a:t>
            </a: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endParaRPr lang="sk-SK" sz="20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056F5623-D94B-689E-C86E-2176FC0C05A6}"/>
              </a:ext>
            </a:extLst>
          </p:cNvPr>
          <p:cNvSpPr>
            <a:spLocks noGrp="1"/>
          </p:cNvSpPr>
          <p:nvPr>
            <p:ph type="subTitle" idx="1"/>
          </p:nvPr>
        </p:nvSpPr>
        <p:spPr>
          <a:xfrm>
            <a:off x="670045" y="4062940"/>
            <a:ext cx="3509383" cy="1394913"/>
          </a:xfrm>
        </p:spPr>
        <p:txBody>
          <a:bodyPr>
            <a:normAutofit/>
          </a:bodyPr>
          <a:lstStyle/>
          <a:p>
            <a:pPr algn="l">
              <a:lnSpc>
                <a:spcPct val="100000"/>
              </a:lnSpc>
            </a:pPr>
            <a:r>
              <a:rPr lang="sk-SK" dirty="0">
                <a:latin typeface="Open Sans" panose="020B0606030504020204" pitchFamily="34" charset="0"/>
                <a:ea typeface="Open Sans" panose="020B0606030504020204" pitchFamily="34" charset="0"/>
                <a:cs typeface="Open Sans" panose="020B0606030504020204" pitchFamily="34" charset="0"/>
              </a:rPr>
              <a:t>Návratnosť</a:t>
            </a:r>
            <a:r>
              <a:rPr lang="sk-SK" sz="2000" dirty="0">
                <a:latin typeface="Open Sans" panose="020B0606030504020204" pitchFamily="34" charset="0"/>
                <a:ea typeface="Open Sans" panose="020B0606030504020204" pitchFamily="34" charset="0"/>
                <a:cs typeface="Open Sans" panose="020B0606030504020204" pitchFamily="34" charset="0"/>
              </a:rPr>
              <a:t> dotazníkov:</a:t>
            </a:r>
          </a:p>
          <a:p>
            <a:pPr algn="l">
              <a:lnSpc>
                <a:spcPct val="100000"/>
              </a:lnSpc>
            </a:pPr>
            <a:r>
              <a:rPr lang="sk-SK" dirty="0">
                <a:latin typeface="Open Sans" panose="020B0606030504020204" pitchFamily="34" charset="0"/>
                <a:ea typeface="Open Sans" panose="020B0606030504020204" pitchFamily="34" charset="0"/>
                <a:cs typeface="Open Sans" panose="020B0606030504020204" pitchFamily="34" charset="0"/>
              </a:rPr>
              <a:t>Klienti	59,70%</a:t>
            </a:r>
          </a:p>
          <a:p>
            <a:pPr algn="l">
              <a:lnSpc>
                <a:spcPct val="100000"/>
              </a:lnSpc>
            </a:pPr>
            <a:r>
              <a:rPr lang="sk-SK" dirty="0">
                <a:latin typeface="Open Sans" panose="020B0606030504020204" pitchFamily="34" charset="0"/>
                <a:ea typeface="Open Sans" panose="020B0606030504020204" pitchFamily="34" charset="0"/>
                <a:cs typeface="Open Sans" panose="020B0606030504020204" pitchFamily="34" charset="0"/>
              </a:rPr>
              <a:t>Rodinní príslušníci 15,67%</a:t>
            </a:r>
          </a:p>
        </p:txBody>
      </p:sp>
      <p:pic>
        <p:nvPicPr>
          <p:cNvPr id="4" name="Picture 3">
            <a:extLst>
              <a:ext uri="{FF2B5EF4-FFF2-40B4-BE49-F238E27FC236}">
                <a16:creationId xmlns:a16="http://schemas.microsoft.com/office/drawing/2014/main" id="{CBD01F5B-A2F3-6DE1-5DCA-2F6214EE53BC}"/>
              </a:ext>
            </a:extLst>
          </p:cNvPr>
          <p:cNvPicPr>
            <a:picLocks noChangeAspect="1"/>
          </p:cNvPicPr>
          <p:nvPr/>
        </p:nvPicPr>
        <p:blipFill>
          <a:blip r:embed="rId2"/>
          <a:srcRect l="19425"/>
          <a:stretch>
            <a:fillRect/>
          </a:stretch>
        </p:blipFill>
        <p:spPr>
          <a:xfrm>
            <a:off x="7818120" y="1"/>
            <a:ext cx="4373880" cy="6858000"/>
          </a:xfrm>
          <a:prstGeom prst="rect">
            <a:avLst/>
          </a:prstGeom>
        </p:spPr>
      </p:pic>
      <p:graphicFrame>
        <p:nvGraphicFramePr>
          <p:cNvPr id="5" name="Objekt 4">
            <a:extLst>
              <a:ext uri="{FF2B5EF4-FFF2-40B4-BE49-F238E27FC236}">
                <a16:creationId xmlns:a16="http://schemas.microsoft.com/office/drawing/2014/main" id="{475459FD-2AD2-522E-683C-32C353C68E2C}"/>
              </a:ext>
            </a:extLst>
          </p:cNvPr>
          <p:cNvGraphicFramePr>
            <a:graphicFrameLocks noChangeAspect="1"/>
          </p:cNvGraphicFramePr>
          <p:nvPr>
            <p:extLst>
              <p:ext uri="{D42A27DB-BD31-4B8C-83A1-F6EECF244321}">
                <p14:modId xmlns:p14="http://schemas.microsoft.com/office/powerpoint/2010/main" val="1681509189"/>
              </p:ext>
            </p:extLst>
          </p:nvPr>
        </p:nvGraphicFramePr>
        <p:xfrm>
          <a:off x="8533421" y="898398"/>
          <a:ext cx="473419" cy="857250"/>
        </p:xfrm>
        <a:graphic>
          <a:graphicData uri="http://schemas.openxmlformats.org/presentationml/2006/ole">
            <mc:AlternateContent xmlns:mc="http://schemas.openxmlformats.org/markup-compatibility/2006">
              <mc:Choice xmlns:v="urn:schemas-microsoft-com:vml" Requires="v">
                <p:oleObj name="Acrobat Document" r:id="rId3" imgW="7075440" imgH="4725360" progId="Acrobat.Document.DC">
                  <p:embed/>
                </p:oleObj>
              </mc:Choice>
              <mc:Fallback>
                <p:oleObj name="Acrobat Document" r:id="rId3" imgW="7075440" imgH="4725360" progId="Acrobat.Document.DC">
                  <p:embed/>
                  <p:pic>
                    <p:nvPicPr>
                      <p:cNvPr id="6" name="Objekt 5">
                        <a:extLst>
                          <a:ext uri="{FF2B5EF4-FFF2-40B4-BE49-F238E27FC236}">
                            <a16:creationId xmlns:a16="http://schemas.microsoft.com/office/drawing/2014/main" id="{62B342BF-5311-F265-F29C-B3C8E0E658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571" r="50212"/>
                      <a:stretch>
                        <a:fillRect/>
                      </a:stretch>
                    </p:blipFill>
                    <p:spPr bwMode="auto">
                      <a:xfrm>
                        <a:off x="8533421" y="898398"/>
                        <a:ext cx="473419" cy="857250"/>
                      </a:xfrm>
                      <a:prstGeom prst="rect">
                        <a:avLst/>
                      </a:prstGeom>
                      <a:noFill/>
                    </p:spPr>
                  </p:pic>
                </p:oleObj>
              </mc:Fallback>
            </mc:AlternateContent>
          </a:graphicData>
        </a:graphic>
      </p:graphicFrame>
    </p:spTree>
    <p:extLst>
      <p:ext uri="{BB962C8B-B14F-4D97-AF65-F5344CB8AC3E}">
        <p14:creationId xmlns:p14="http://schemas.microsoft.com/office/powerpoint/2010/main" val="314248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B28ED-0F60-9A31-8AA7-8274B94CB30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6C9942C-CE1A-45BE-F3C0-55E2C01F3FF0}"/>
              </a:ext>
            </a:extLst>
          </p:cNvPr>
          <p:cNvSpPr>
            <a:spLocks noGrp="1"/>
          </p:cNvSpPr>
          <p:nvPr>
            <p:ph type="ctrTitle"/>
          </p:nvPr>
        </p:nvSpPr>
        <p:spPr>
          <a:xfrm>
            <a:off x="670045" y="329184"/>
            <a:ext cx="7321811"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1. Pohlavie</a:t>
            </a: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endParaRPr lang="sk-SK" sz="20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5FBB2A98-C5DB-5B2A-D47E-70F19967231D}"/>
              </a:ext>
            </a:extLst>
          </p:cNvPr>
          <p:cNvSpPr>
            <a:spLocks noGrp="1"/>
          </p:cNvSpPr>
          <p:nvPr>
            <p:ph type="subTitle" idx="1"/>
          </p:nvPr>
        </p:nvSpPr>
        <p:spPr>
          <a:xfrm>
            <a:off x="670045" y="4062940"/>
            <a:ext cx="3509383" cy="1394913"/>
          </a:xfrm>
        </p:spPr>
        <p:txBody>
          <a:bodyPr>
            <a:normAutofit fontScale="92500" lnSpcReduction="10000"/>
          </a:bodyPr>
          <a:lstStyle/>
          <a:p>
            <a:pPr algn="l">
              <a:lnSpc>
                <a:spcPct val="100000"/>
              </a:lnSpc>
            </a:pPr>
            <a:r>
              <a:rPr lang="sk-SK" dirty="0">
                <a:latin typeface="Open Sans" panose="020B0606030504020204" pitchFamily="34" charset="0"/>
                <a:ea typeface="Open Sans" panose="020B0606030504020204" pitchFamily="34" charset="0"/>
                <a:cs typeface="Open Sans" panose="020B0606030504020204" pitchFamily="34" charset="0"/>
              </a:rPr>
              <a:t>Prezentované výsledky prieskumu: klient v písanej forme 51 dotazníkov </a:t>
            </a:r>
          </a:p>
          <a:p>
            <a:pPr algn="l">
              <a:lnSpc>
                <a:spcPct val="100000"/>
              </a:lnSpc>
            </a:pPr>
            <a:r>
              <a:rPr lang="sk-SK" dirty="0">
                <a:latin typeface="Open Sans" panose="020B0606030504020204" pitchFamily="34" charset="0"/>
                <a:ea typeface="Open Sans" panose="020B0606030504020204" pitchFamily="34" charset="0"/>
                <a:cs typeface="Open Sans" panose="020B0606030504020204" pitchFamily="34" charset="0"/>
              </a:rPr>
              <a:t>Distribuovaný bol na DSS 2,3 a RS 4.</a:t>
            </a:r>
          </a:p>
        </p:txBody>
      </p:sp>
      <p:pic>
        <p:nvPicPr>
          <p:cNvPr id="4" name="Picture 3">
            <a:extLst>
              <a:ext uri="{FF2B5EF4-FFF2-40B4-BE49-F238E27FC236}">
                <a16:creationId xmlns:a16="http://schemas.microsoft.com/office/drawing/2014/main" id="{DC671FA6-D31C-DA8A-3C0B-B84AACB7D273}"/>
              </a:ext>
            </a:extLst>
          </p:cNvPr>
          <p:cNvPicPr>
            <a:picLocks noChangeAspect="1"/>
          </p:cNvPicPr>
          <p:nvPr/>
        </p:nvPicPr>
        <p:blipFill>
          <a:blip r:embed="rId2"/>
          <a:srcRect l="19425"/>
          <a:stretch>
            <a:fillRect/>
          </a:stretch>
        </p:blipFill>
        <p:spPr>
          <a:xfrm>
            <a:off x="6720840" y="1"/>
            <a:ext cx="5471160" cy="6858000"/>
          </a:xfrm>
          <a:prstGeom prst="rect">
            <a:avLst/>
          </a:prstGeom>
        </p:spPr>
      </p:pic>
      <p:graphicFrame>
        <p:nvGraphicFramePr>
          <p:cNvPr id="5" name="Graf 4">
            <a:extLst>
              <a:ext uri="{FF2B5EF4-FFF2-40B4-BE49-F238E27FC236}">
                <a16:creationId xmlns:a16="http://schemas.microsoft.com/office/drawing/2014/main" id="{E5C29408-502A-3CA8-6E6F-1C26C9C308B5}"/>
              </a:ext>
            </a:extLst>
          </p:cNvPr>
          <p:cNvGraphicFramePr>
            <a:graphicFrameLocks/>
          </p:cNvGraphicFramePr>
          <p:nvPr>
            <p:extLst>
              <p:ext uri="{D42A27DB-BD31-4B8C-83A1-F6EECF244321}">
                <p14:modId xmlns:p14="http://schemas.microsoft.com/office/powerpoint/2010/main" val="2121843167"/>
              </p:ext>
            </p:extLst>
          </p:nvPr>
        </p:nvGraphicFramePr>
        <p:xfrm>
          <a:off x="786384" y="914401"/>
          <a:ext cx="5129784" cy="26151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5350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13514-99D1-98C1-5884-A8CA243E476F}"/>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FF767795-0FAF-F6AF-D919-2AFF184C857B}"/>
              </a:ext>
            </a:extLst>
          </p:cNvPr>
          <p:cNvSpPr>
            <a:spLocks noGrp="1"/>
          </p:cNvSpPr>
          <p:nvPr>
            <p:ph type="ctrTitle"/>
          </p:nvPr>
        </p:nvSpPr>
        <p:spPr>
          <a:xfrm>
            <a:off x="670045" y="329184"/>
            <a:ext cx="7321811"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2. Oddelenie </a:t>
            </a: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endParaRPr lang="sk-SK" sz="20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E6A9A0B4-E75E-548A-E8B8-82CEC35B96E8}"/>
              </a:ext>
            </a:extLst>
          </p:cNvPr>
          <p:cNvSpPr>
            <a:spLocks noGrp="1"/>
          </p:cNvSpPr>
          <p:nvPr>
            <p:ph type="subTitle" idx="1"/>
          </p:nvPr>
        </p:nvSpPr>
        <p:spPr>
          <a:xfrm>
            <a:off x="670045" y="4062940"/>
            <a:ext cx="3509383" cy="1394913"/>
          </a:xfrm>
        </p:spPr>
        <p:txBody>
          <a:bodyPr>
            <a:normAutofit/>
          </a:bodyPr>
          <a:lstStyle/>
          <a:p>
            <a:pPr algn="l">
              <a:lnSpc>
                <a:spcPct val="100000"/>
              </a:lnSpc>
            </a:pPr>
            <a:endParaRPr lang="sk-SK"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B6514335-FFF2-CE1C-E9AF-468154E5E0E6}"/>
              </a:ext>
            </a:extLst>
          </p:cNvPr>
          <p:cNvPicPr>
            <a:picLocks noChangeAspect="1"/>
          </p:cNvPicPr>
          <p:nvPr/>
        </p:nvPicPr>
        <p:blipFill>
          <a:blip r:embed="rId2"/>
          <a:srcRect l="19425"/>
          <a:stretch>
            <a:fillRect/>
          </a:stretch>
        </p:blipFill>
        <p:spPr>
          <a:xfrm>
            <a:off x="6720840" y="1"/>
            <a:ext cx="5471160" cy="6858000"/>
          </a:xfrm>
          <a:prstGeom prst="rect">
            <a:avLst/>
          </a:prstGeom>
        </p:spPr>
      </p:pic>
      <p:graphicFrame>
        <p:nvGraphicFramePr>
          <p:cNvPr id="6" name="Graf 5">
            <a:extLst>
              <a:ext uri="{FF2B5EF4-FFF2-40B4-BE49-F238E27FC236}">
                <a16:creationId xmlns:a16="http://schemas.microsoft.com/office/drawing/2014/main" id="{4B2B8D81-2F8B-FB36-E508-E2E750895371}"/>
              </a:ext>
            </a:extLst>
          </p:cNvPr>
          <p:cNvGraphicFramePr>
            <a:graphicFrameLocks/>
          </p:cNvGraphicFramePr>
          <p:nvPr>
            <p:extLst>
              <p:ext uri="{D42A27DB-BD31-4B8C-83A1-F6EECF244321}">
                <p14:modId xmlns:p14="http://schemas.microsoft.com/office/powerpoint/2010/main" val="1708082790"/>
              </p:ext>
            </p:extLst>
          </p:nvPr>
        </p:nvGraphicFramePr>
        <p:xfrm>
          <a:off x="670045" y="1005840"/>
          <a:ext cx="5538731" cy="37852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960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FF003-280D-C322-0F4B-278077C72A6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B2D5E36-F665-7E5A-F18C-78625CD9850D}"/>
              </a:ext>
            </a:extLst>
          </p:cNvPr>
          <p:cNvSpPr>
            <a:spLocks noGrp="1"/>
          </p:cNvSpPr>
          <p:nvPr>
            <p:ph type="ctrTitle"/>
          </p:nvPr>
        </p:nvSpPr>
        <p:spPr>
          <a:xfrm>
            <a:off x="670045" y="329184"/>
            <a:ext cx="7321811"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3. Ošetrovateľský a opatrovateľský úsek</a:t>
            </a: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endParaRPr lang="sk-SK" sz="20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0EA54519-DAAA-169B-B6DE-69C2D5B0D42F}"/>
              </a:ext>
            </a:extLst>
          </p:cNvPr>
          <p:cNvSpPr>
            <a:spLocks noGrp="1"/>
          </p:cNvSpPr>
          <p:nvPr>
            <p:ph type="subTitle" idx="1"/>
          </p:nvPr>
        </p:nvSpPr>
        <p:spPr>
          <a:xfrm>
            <a:off x="670045" y="4062940"/>
            <a:ext cx="3509383" cy="1394913"/>
          </a:xfrm>
        </p:spPr>
        <p:txBody>
          <a:bodyPr>
            <a:normAutofit/>
          </a:bodyPr>
          <a:lstStyle/>
          <a:p>
            <a:pPr algn="l">
              <a:lnSpc>
                <a:spcPct val="100000"/>
              </a:lnSpc>
            </a:pPr>
            <a:endParaRPr lang="sk-SK"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372CB6DA-CCAA-3DF4-7530-4D8B44288CC7}"/>
              </a:ext>
            </a:extLst>
          </p:cNvPr>
          <p:cNvPicPr>
            <a:picLocks noChangeAspect="1"/>
          </p:cNvPicPr>
          <p:nvPr/>
        </p:nvPicPr>
        <p:blipFill>
          <a:blip r:embed="rId2"/>
          <a:srcRect l="19425"/>
          <a:stretch>
            <a:fillRect/>
          </a:stretch>
        </p:blipFill>
        <p:spPr>
          <a:xfrm>
            <a:off x="6720840" y="1"/>
            <a:ext cx="5471160" cy="6858000"/>
          </a:xfrm>
          <a:prstGeom prst="rect">
            <a:avLst/>
          </a:prstGeom>
        </p:spPr>
      </p:pic>
      <p:graphicFrame>
        <p:nvGraphicFramePr>
          <p:cNvPr id="7" name="Graf 6">
            <a:extLst>
              <a:ext uri="{FF2B5EF4-FFF2-40B4-BE49-F238E27FC236}">
                <a16:creationId xmlns:a16="http://schemas.microsoft.com/office/drawing/2014/main" id="{06E96E11-2DDF-A075-856F-8C3B19F02024}"/>
              </a:ext>
            </a:extLst>
          </p:cNvPr>
          <p:cNvGraphicFramePr>
            <a:graphicFrameLocks/>
          </p:cNvGraphicFramePr>
          <p:nvPr>
            <p:extLst>
              <p:ext uri="{D42A27DB-BD31-4B8C-83A1-F6EECF244321}">
                <p14:modId xmlns:p14="http://schemas.microsoft.com/office/powerpoint/2010/main" val="1044359140"/>
              </p:ext>
            </p:extLst>
          </p:nvPr>
        </p:nvGraphicFramePr>
        <p:xfrm>
          <a:off x="850393" y="1400147"/>
          <a:ext cx="5148071" cy="35552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706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D605D-A372-001E-34AB-FA908E30B87D}"/>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D3DC453-3849-590B-424D-5AF4D390E740}"/>
              </a:ext>
            </a:extLst>
          </p:cNvPr>
          <p:cNvSpPr>
            <a:spLocks noGrp="1"/>
          </p:cNvSpPr>
          <p:nvPr>
            <p:ph type="ctrTitle"/>
          </p:nvPr>
        </p:nvSpPr>
        <p:spPr>
          <a:xfrm>
            <a:off x="670045" y="329184"/>
            <a:ext cx="7321811"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4. Úsek rehabilitácie</a:t>
            </a: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endParaRPr lang="sk-SK" sz="20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2FC1B17C-37B1-6AE9-81CB-F892572FB386}"/>
              </a:ext>
            </a:extLst>
          </p:cNvPr>
          <p:cNvSpPr>
            <a:spLocks noGrp="1"/>
          </p:cNvSpPr>
          <p:nvPr>
            <p:ph type="subTitle" idx="1"/>
          </p:nvPr>
        </p:nvSpPr>
        <p:spPr>
          <a:xfrm>
            <a:off x="670045" y="4062940"/>
            <a:ext cx="3509383" cy="1394913"/>
          </a:xfrm>
        </p:spPr>
        <p:txBody>
          <a:bodyPr>
            <a:normAutofit/>
          </a:bodyPr>
          <a:lstStyle/>
          <a:p>
            <a:pPr algn="l">
              <a:lnSpc>
                <a:spcPct val="100000"/>
              </a:lnSpc>
            </a:pPr>
            <a:endParaRPr lang="sk-SK"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7D1412F6-18C4-F464-C29C-28FCC917D3DA}"/>
              </a:ext>
            </a:extLst>
          </p:cNvPr>
          <p:cNvPicPr>
            <a:picLocks noChangeAspect="1"/>
          </p:cNvPicPr>
          <p:nvPr/>
        </p:nvPicPr>
        <p:blipFill>
          <a:blip r:embed="rId2"/>
          <a:srcRect l="19425"/>
          <a:stretch>
            <a:fillRect/>
          </a:stretch>
        </p:blipFill>
        <p:spPr>
          <a:xfrm>
            <a:off x="6720840" y="1"/>
            <a:ext cx="5471160" cy="6858000"/>
          </a:xfrm>
          <a:prstGeom prst="rect">
            <a:avLst/>
          </a:prstGeom>
        </p:spPr>
      </p:pic>
      <p:graphicFrame>
        <p:nvGraphicFramePr>
          <p:cNvPr id="6" name="Graf 5">
            <a:extLst>
              <a:ext uri="{FF2B5EF4-FFF2-40B4-BE49-F238E27FC236}">
                <a16:creationId xmlns:a16="http://schemas.microsoft.com/office/drawing/2014/main" id="{299109B2-86E5-1A16-EC5B-B8433261891B}"/>
              </a:ext>
            </a:extLst>
          </p:cNvPr>
          <p:cNvGraphicFramePr>
            <a:graphicFrameLocks/>
          </p:cNvGraphicFramePr>
          <p:nvPr>
            <p:extLst>
              <p:ext uri="{D42A27DB-BD31-4B8C-83A1-F6EECF244321}">
                <p14:modId xmlns:p14="http://schemas.microsoft.com/office/powerpoint/2010/main" val="3830486618"/>
              </p:ext>
            </p:extLst>
          </p:nvPr>
        </p:nvGraphicFramePr>
        <p:xfrm>
          <a:off x="777240" y="1223663"/>
          <a:ext cx="5202936" cy="36269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3388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18304-9DFB-C35D-C3FF-C380CF36B4E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2A9C046-E94D-D5F0-A368-C30DB0E95794}"/>
              </a:ext>
            </a:extLst>
          </p:cNvPr>
          <p:cNvSpPr>
            <a:spLocks noGrp="1"/>
          </p:cNvSpPr>
          <p:nvPr>
            <p:ph type="ctrTitle"/>
          </p:nvPr>
        </p:nvSpPr>
        <p:spPr>
          <a:xfrm>
            <a:off x="670045" y="329184"/>
            <a:ext cx="7321811"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5. Úsek odborných a pedagogických zamestnancov</a:t>
            </a: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endParaRPr lang="sk-SK" sz="20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C1295798-5DD0-E54C-F3C0-713C5C0D34BD}"/>
              </a:ext>
            </a:extLst>
          </p:cNvPr>
          <p:cNvSpPr>
            <a:spLocks noGrp="1"/>
          </p:cNvSpPr>
          <p:nvPr>
            <p:ph type="subTitle" idx="1"/>
          </p:nvPr>
        </p:nvSpPr>
        <p:spPr>
          <a:xfrm>
            <a:off x="670045" y="4062940"/>
            <a:ext cx="3509383" cy="1394913"/>
          </a:xfrm>
        </p:spPr>
        <p:txBody>
          <a:bodyPr>
            <a:normAutofit/>
          </a:bodyPr>
          <a:lstStyle/>
          <a:p>
            <a:pPr algn="l">
              <a:lnSpc>
                <a:spcPct val="100000"/>
              </a:lnSpc>
            </a:pPr>
            <a:endParaRPr lang="sk-SK"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E75A26F0-272B-D2C5-922A-5A21A0987884}"/>
              </a:ext>
            </a:extLst>
          </p:cNvPr>
          <p:cNvPicPr>
            <a:picLocks noChangeAspect="1"/>
          </p:cNvPicPr>
          <p:nvPr/>
        </p:nvPicPr>
        <p:blipFill>
          <a:blip r:embed="rId2"/>
          <a:srcRect l="19425"/>
          <a:stretch>
            <a:fillRect/>
          </a:stretch>
        </p:blipFill>
        <p:spPr>
          <a:xfrm>
            <a:off x="6720840" y="1"/>
            <a:ext cx="5471160" cy="6858000"/>
          </a:xfrm>
          <a:prstGeom prst="rect">
            <a:avLst/>
          </a:prstGeom>
        </p:spPr>
      </p:pic>
      <p:graphicFrame>
        <p:nvGraphicFramePr>
          <p:cNvPr id="7" name="Graf 6">
            <a:extLst>
              <a:ext uri="{FF2B5EF4-FFF2-40B4-BE49-F238E27FC236}">
                <a16:creationId xmlns:a16="http://schemas.microsoft.com/office/drawing/2014/main" id="{FC61052C-4F34-836B-16D2-712DDBFB588E}"/>
              </a:ext>
            </a:extLst>
          </p:cNvPr>
          <p:cNvGraphicFramePr>
            <a:graphicFrameLocks/>
          </p:cNvGraphicFramePr>
          <p:nvPr>
            <p:extLst>
              <p:ext uri="{D42A27DB-BD31-4B8C-83A1-F6EECF244321}">
                <p14:modId xmlns:p14="http://schemas.microsoft.com/office/powerpoint/2010/main" val="4259223329"/>
              </p:ext>
            </p:extLst>
          </p:nvPr>
        </p:nvGraphicFramePr>
        <p:xfrm>
          <a:off x="841249" y="1400147"/>
          <a:ext cx="5550408" cy="35409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468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BA9AE-0F7E-CB1C-D499-A5D1BF1961C3}"/>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0C9E80E-F8AB-CBC5-E5ED-22FC10E7BD07}"/>
              </a:ext>
            </a:extLst>
          </p:cNvPr>
          <p:cNvSpPr>
            <a:spLocks noGrp="1"/>
          </p:cNvSpPr>
          <p:nvPr>
            <p:ph type="ctrTitle"/>
          </p:nvPr>
        </p:nvSpPr>
        <p:spPr>
          <a:xfrm>
            <a:off x="670045" y="329184"/>
            <a:ext cx="8163059" cy="3626944"/>
          </a:xfrm>
        </p:spPr>
        <p:txBody>
          <a:bodyPr>
            <a:normAutofit fontScale="90000"/>
          </a:bodyPr>
          <a:lstStyle/>
          <a:p>
            <a:pPr algn="l"/>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6. Na ktorého zamestnanca by ste sa obrátili so svojimi </a:t>
            </a:r>
            <a:br>
              <a:rPr lang="sk-SK" sz="2000" dirty="0">
                <a:latin typeface="Open Sans" panose="020B0606030504020204" pitchFamily="34" charset="0"/>
                <a:ea typeface="Open Sans" panose="020B0606030504020204" pitchFamily="34" charset="0"/>
                <a:cs typeface="Open Sans" panose="020B0606030504020204" pitchFamily="34" charset="0"/>
              </a:rPr>
            </a:br>
            <a:r>
              <a:rPr lang="sk-SK" sz="2000" dirty="0">
                <a:latin typeface="Open Sans" panose="020B0606030504020204" pitchFamily="34" charset="0"/>
                <a:ea typeface="Open Sans" panose="020B0606030504020204" pitchFamily="34" charset="0"/>
                <a:cs typeface="Open Sans" panose="020B0606030504020204" pitchFamily="34" charset="0"/>
              </a:rPr>
              <a:t>     starosťami, obavami?</a:t>
            </a: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br>
              <a:rPr lang="sk-SK" sz="2000" b="0" dirty="0">
                <a:latin typeface="Open Sans" panose="020B0606030504020204" pitchFamily="34" charset="0"/>
                <a:ea typeface="Open Sans" panose="020B0606030504020204" pitchFamily="34" charset="0"/>
                <a:cs typeface="Open Sans" panose="020B0606030504020204" pitchFamily="34" charset="0"/>
              </a:rPr>
            </a:br>
            <a:r>
              <a:rPr lang="sk-SK" sz="1800" dirty="0">
                <a:latin typeface="Open Sans" panose="020B0606030504020204" pitchFamily="34" charset="0"/>
                <a:ea typeface="Open Sans" panose="020B0606030504020204" pitchFamily="34" charset="0"/>
                <a:cs typeface="Open Sans" panose="020B0606030504020204" pitchFamily="34" charset="0"/>
              </a:rPr>
              <a:t>1. Mgr. Blanka Jesenická DSS</a:t>
            </a:r>
            <a:br>
              <a:rPr lang="sk-SK" sz="1800" dirty="0">
                <a:latin typeface="Open Sans" panose="020B0606030504020204" pitchFamily="34" charset="0"/>
                <a:ea typeface="Open Sans" panose="020B0606030504020204" pitchFamily="34" charset="0"/>
                <a:cs typeface="Open Sans" panose="020B0606030504020204" pitchFamily="34" charset="0"/>
              </a:rPr>
            </a:br>
            <a:r>
              <a:rPr lang="sk-SK" sz="1800" dirty="0">
                <a:latin typeface="Open Sans" panose="020B0606030504020204" pitchFamily="34" charset="0"/>
                <a:ea typeface="Open Sans" panose="020B0606030504020204" pitchFamily="34" charset="0"/>
                <a:cs typeface="Open Sans" panose="020B0606030504020204" pitchFamily="34" charset="0"/>
              </a:rPr>
              <a:t>2. Katarína </a:t>
            </a:r>
            <a:r>
              <a:rPr lang="sk-SK" sz="1800" dirty="0" err="1">
                <a:latin typeface="Open Sans" panose="020B0606030504020204" pitchFamily="34" charset="0"/>
                <a:ea typeface="Open Sans" panose="020B0606030504020204" pitchFamily="34" charset="0"/>
                <a:cs typeface="Open Sans" panose="020B0606030504020204" pitchFamily="34" charset="0"/>
              </a:rPr>
              <a:t>Szilvásyová</a:t>
            </a:r>
            <a:r>
              <a:rPr lang="sk-SK" sz="1800" dirty="0">
                <a:latin typeface="Open Sans" panose="020B0606030504020204" pitchFamily="34" charset="0"/>
                <a:ea typeface="Open Sans" panose="020B0606030504020204" pitchFamily="34" charset="0"/>
                <a:cs typeface="Open Sans" panose="020B0606030504020204" pitchFamily="34" charset="0"/>
              </a:rPr>
              <a:t> RS IV.</a:t>
            </a:r>
            <a:br>
              <a:rPr lang="sk-SK" sz="1800" dirty="0">
                <a:latin typeface="Open Sans" panose="020B0606030504020204" pitchFamily="34" charset="0"/>
                <a:ea typeface="Open Sans" panose="020B0606030504020204" pitchFamily="34" charset="0"/>
                <a:cs typeface="Open Sans" panose="020B0606030504020204" pitchFamily="34" charset="0"/>
              </a:rPr>
            </a:br>
            <a:r>
              <a:rPr lang="sk-SK" sz="1800" dirty="0">
                <a:latin typeface="Open Sans" panose="020B0606030504020204" pitchFamily="34" charset="0"/>
                <a:ea typeface="Open Sans" panose="020B0606030504020204" pitchFamily="34" charset="0"/>
                <a:cs typeface="Open Sans" panose="020B0606030504020204" pitchFamily="34" charset="0"/>
              </a:rPr>
              <a:t>3. Mgr. Ing. Ján Červenka, PhD. RS IV.</a:t>
            </a:r>
            <a:br>
              <a:rPr lang="sk-SK" sz="1800" dirty="0">
                <a:latin typeface="Open Sans" panose="020B0606030504020204" pitchFamily="34" charset="0"/>
                <a:ea typeface="Open Sans" panose="020B0606030504020204" pitchFamily="34" charset="0"/>
                <a:cs typeface="Open Sans" panose="020B0606030504020204" pitchFamily="34" charset="0"/>
              </a:rPr>
            </a:br>
            <a:r>
              <a:rPr lang="sk-SK" sz="1800" dirty="0">
                <a:latin typeface="Open Sans" panose="020B0606030504020204" pitchFamily="34" charset="0"/>
                <a:ea typeface="Open Sans" panose="020B0606030504020204" pitchFamily="34" charset="0"/>
                <a:cs typeface="Open Sans" panose="020B0606030504020204" pitchFamily="34" charset="0"/>
              </a:rPr>
              <a:t>4. Mgr. Katarína </a:t>
            </a:r>
            <a:r>
              <a:rPr lang="sk-SK" sz="1800" dirty="0" err="1">
                <a:latin typeface="Open Sans" panose="020B0606030504020204" pitchFamily="34" charset="0"/>
                <a:ea typeface="Open Sans" panose="020B0606030504020204" pitchFamily="34" charset="0"/>
                <a:cs typeface="Open Sans" panose="020B0606030504020204" pitchFamily="34" charset="0"/>
              </a:rPr>
              <a:t>Buchinger</a:t>
            </a:r>
            <a:r>
              <a:rPr lang="sk-SK" sz="1800" dirty="0">
                <a:latin typeface="Open Sans" panose="020B0606030504020204" pitchFamily="34" charset="0"/>
                <a:ea typeface="Open Sans" panose="020B0606030504020204" pitchFamily="34" charset="0"/>
                <a:cs typeface="Open Sans" panose="020B0606030504020204" pitchFamily="34" charset="0"/>
              </a:rPr>
              <a:t> DSS III., PhDr. Michal Molnár DSS II., </a:t>
            </a:r>
            <a:br>
              <a:rPr lang="sk-SK" sz="1800" dirty="0">
                <a:latin typeface="Open Sans" panose="020B0606030504020204" pitchFamily="34" charset="0"/>
                <a:ea typeface="Open Sans" panose="020B0606030504020204" pitchFamily="34" charset="0"/>
                <a:cs typeface="Open Sans" panose="020B0606030504020204" pitchFamily="34" charset="0"/>
              </a:rPr>
            </a:br>
            <a:r>
              <a:rPr lang="sk-SK" sz="1800" dirty="0">
                <a:latin typeface="Open Sans" panose="020B0606030504020204" pitchFamily="34" charset="0"/>
                <a:ea typeface="Open Sans" panose="020B0606030504020204" pitchFamily="34" charset="0"/>
                <a:cs typeface="Open Sans" panose="020B0606030504020204" pitchFamily="34" charset="0"/>
              </a:rPr>
              <a:t>    Miroslav </a:t>
            </a:r>
            <a:r>
              <a:rPr lang="sk-SK" sz="1800" dirty="0" err="1">
                <a:latin typeface="Open Sans" panose="020B0606030504020204" pitchFamily="34" charset="0"/>
                <a:ea typeface="Open Sans" panose="020B0606030504020204" pitchFamily="34" charset="0"/>
                <a:cs typeface="Open Sans" panose="020B0606030504020204" pitchFamily="34" charset="0"/>
              </a:rPr>
              <a:t>Gibaľa</a:t>
            </a:r>
            <a:r>
              <a:rPr lang="sk-SK" sz="1800" dirty="0">
                <a:latin typeface="Open Sans" panose="020B0606030504020204" pitchFamily="34" charset="0"/>
                <a:ea typeface="Open Sans" panose="020B0606030504020204" pitchFamily="34" charset="0"/>
                <a:cs typeface="Open Sans" panose="020B0606030504020204" pitchFamily="34" charset="0"/>
              </a:rPr>
              <a:t> RS IV. </a:t>
            </a:r>
            <a:br>
              <a:rPr lang="sk-SK" sz="1800" dirty="0">
                <a:latin typeface="Open Sans" panose="020B0606030504020204" pitchFamily="34" charset="0"/>
                <a:ea typeface="Open Sans" panose="020B0606030504020204" pitchFamily="34" charset="0"/>
                <a:cs typeface="Open Sans" panose="020B0606030504020204" pitchFamily="34" charset="0"/>
              </a:rPr>
            </a:br>
            <a:r>
              <a:rPr lang="sk-SK" sz="1800" dirty="0">
                <a:latin typeface="Open Sans" panose="020B0606030504020204" pitchFamily="34" charset="0"/>
                <a:ea typeface="Open Sans" panose="020B0606030504020204" pitchFamily="34" charset="0"/>
                <a:cs typeface="Open Sans" panose="020B0606030504020204" pitchFamily="34" charset="0"/>
              </a:rPr>
              <a:t>5. Mgr. Edita Murgašová DSS III., Mgr. Martin Lukáč DSS II. </a:t>
            </a:r>
            <a:br>
              <a:rPr lang="sk-SK" sz="1800" dirty="0">
                <a:latin typeface="Open Sans" panose="020B0606030504020204" pitchFamily="34" charset="0"/>
                <a:ea typeface="Open Sans" panose="020B0606030504020204" pitchFamily="34" charset="0"/>
                <a:cs typeface="Open Sans" panose="020B0606030504020204" pitchFamily="34" charset="0"/>
              </a:rPr>
            </a:br>
            <a:endParaRPr lang="sk-SK"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odnadpis 2">
            <a:extLst>
              <a:ext uri="{FF2B5EF4-FFF2-40B4-BE49-F238E27FC236}">
                <a16:creationId xmlns:a16="http://schemas.microsoft.com/office/drawing/2014/main" id="{EF06E400-A837-B957-BBB2-87A8A06CA4F3}"/>
              </a:ext>
            </a:extLst>
          </p:cNvPr>
          <p:cNvSpPr>
            <a:spLocks noGrp="1"/>
          </p:cNvSpPr>
          <p:nvPr>
            <p:ph type="subTitle" idx="1"/>
          </p:nvPr>
        </p:nvSpPr>
        <p:spPr>
          <a:xfrm>
            <a:off x="670045" y="4062940"/>
            <a:ext cx="3509383" cy="1394913"/>
          </a:xfrm>
        </p:spPr>
        <p:txBody>
          <a:bodyPr>
            <a:normAutofit/>
          </a:bodyPr>
          <a:lstStyle/>
          <a:p>
            <a:pPr algn="l">
              <a:lnSpc>
                <a:spcPct val="100000"/>
              </a:lnSpc>
            </a:pPr>
            <a:endParaRPr lang="sk-SK"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21F2E7C9-D486-08DE-BEBE-C10419F9DD03}"/>
              </a:ext>
            </a:extLst>
          </p:cNvPr>
          <p:cNvPicPr>
            <a:picLocks noChangeAspect="1"/>
          </p:cNvPicPr>
          <p:nvPr/>
        </p:nvPicPr>
        <p:blipFill>
          <a:blip r:embed="rId2"/>
          <a:srcRect l="19425"/>
          <a:stretch>
            <a:fillRect/>
          </a:stretch>
        </p:blipFill>
        <p:spPr>
          <a:xfrm>
            <a:off x="7626096" y="1"/>
            <a:ext cx="4565904" cy="6858000"/>
          </a:xfrm>
          <a:prstGeom prst="rect">
            <a:avLst/>
          </a:prstGeom>
        </p:spPr>
      </p:pic>
    </p:spTree>
    <p:extLst>
      <p:ext uri="{BB962C8B-B14F-4D97-AF65-F5344CB8AC3E}">
        <p14:creationId xmlns:p14="http://schemas.microsoft.com/office/powerpoint/2010/main" val="402412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docProps/app.xml><?xml version="1.0" encoding="utf-8"?>
<Properties xmlns="http://schemas.openxmlformats.org/officeDocument/2006/extended-properties" xmlns:vt="http://schemas.openxmlformats.org/officeDocument/2006/docPropsVTypes">
  <TotalTime>865</TotalTime>
  <Words>1138</Words>
  <Application>Microsoft Office PowerPoint</Application>
  <PresentationFormat>Širokouhlá</PresentationFormat>
  <Paragraphs>36</Paragraphs>
  <Slides>19</Slides>
  <Notes>0</Notes>
  <HiddenSlides>0</HiddenSlides>
  <MMClips>0</MMClips>
  <ScaleCrop>false</ScaleCrop>
  <HeadingPairs>
    <vt:vector size="8" baseType="variant">
      <vt:variant>
        <vt:lpstr>Použité písma</vt:lpstr>
      </vt:variant>
      <vt:variant>
        <vt:i4>4</vt:i4>
      </vt:variant>
      <vt:variant>
        <vt:lpstr>Motív</vt:lpstr>
      </vt:variant>
      <vt:variant>
        <vt:i4>1</vt:i4>
      </vt:variant>
      <vt:variant>
        <vt:lpstr>Vložené servery OLE</vt:lpstr>
      </vt:variant>
      <vt:variant>
        <vt:i4>1</vt:i4>
      </vt:variant>
      <vt:variant>
        <vt:lpstr>Nadpisy snímok</vt:lpstr>
      </vt:variant>
      <vt:variant>
        <vt:i4>19</vt:i4>
      </vt:variant>
    </vt:vector>
  </HeadingPairs>
  <TitlesOfParts>
    <vt:vector size="25" baseType="lpstr">
      <vt:lpstr>Arial</vt:lpstr>
      <vt:lpstr>Neue Haas Grotesk Text Pro</vt:lpstr>
      <vt:lpstr>Open Sans</vt:lpstr>
      <vt:lpstr>Times New Roman</vt:lpstr>
      <vt:lpstr>VanillaVTI</vt:lpstr>
      <vt:lpstr>Acrobat Document</vt:lpstr>
      <vt:lpstr>ZSS ROSA Zisťovanie spokojnosti klientov a príbuzných</vt:lpstr>
      <vt:lpstr>ÚVOD  Za predchádzajúci rok 2025 sme v ZSS ROSA uskutočnili anonymný dotazník, ktorý sa zameral na spokojnosť, úroveň poskytovania sociálnych služieb a kvalitu života klientov. </vt:lpstr>
      <vt:lpstr>                            Účasť na prieskume  Prieskumu sa zúčastnili klienti Domova sociálnych služieb,  Rehabilitačného strediska a Špecializovaného zariadenia. Taktiež rodinní príslušníci všetkých druhov sociálnych služieb. Klientom a príbuzným bolo distribuovaných 134 dotazníkov. Na DSS bolo distribuovaných 29 dotazníkov v obrázkovej forme a 44 dotazníkov v písanej forme. Spolu 73 dotazníkov. Na RS bolo distribuovaných 21 dotazníkov v obrázkovej forme a 24 dotazníkov v písanej forme. Spolu 45 dotazníkov. Na ŠZ bolo distribuovaných 16 dotazníkov.  </vt:lpstr>
      <vt:lpstr>           1. Pohlavie             </vt:lpstr>
      <vt:lpstr>           2. Oddelenie              </vt:lpstr>
      <vt:lpstr>           3. Ošetrovateľský a opatrovateľský úsek             </vt:lpstr>
      <vt:lpstr>           4. Úsek rehabilitácie             </vt:lpstr>
      <vt:lpstr>           5. Úsek odborných a pedagogických zamestnancov             </vt:lpstr>
      <vt:lpstr>                    6. Na ktorého zamestnanca by ste sa obrátili so svojimi       starosťami, obavami?      1. Mgr. Blanka Jesenická DSS 2. Katarína Szilvásyová RS IV. 3. Mgr. Ing. Ján Červenka, PhD. RS IV. 4. Mgr. Katarína Buchinger DSS III., PhDr. Michal Molnár DSS II.,      Miroslav Gibaľa RS IV.  5. Mgr. Edita Murgašová DSS III., Mgr. Martin Lukáč DSS II.  </vt:lpstr>
      <vt:lpstr>           7. Celková spokojnosť so zariadením             </vt:lpstr>
      <vt:lpstr>           8. Spokojnosť s areálom zariadenia             </vt:lpstr>
      <vt:lpstr>           9. Spokojnosť s vnútornými priestormi zariadenia             </vt:lpstr>
      <vt:lpstr>           10. Čistota a poriadok v zariadení             </vt:lpstr>
      <vt:lpstr>           11. Kvalita stravy             </vt:lpstr>
      <vt:lpstr>                     12. Čo je pre Vás najdôležitejšie?   a/ zdravotná starostlivosť 25 klientov b/ubytovanie 12 klientov c/voľno časové aktivity 39 klientov d/dobrovoľníci 11 klientov e/strava 32 klientov f/ viera 8 klientov   </vt:lpstr>
      <vt:lpstr>                  13. Ktoré nové aktivity by ste uvítali v zariadení?     - ping pong, basketbal, futbal, tenis, španielčina - chovanie psa, domáci turnaj v boči medzi oddeleniami     </vt:lpstr>
      <vt:lpstr>                            14. Návrhy a pripomienky  - zamestnať viac ošetrovateľov, zlepšiť vzťahy medzi zdravotníkmi, zlepšiť komunikáciu a správanie sa niektorých zdravotníkov, nemali by si vybíjať zlosť na klientoch, klientom sa sťažujú, že majú veľa roboty, nie vždy sú ochotní, niekedy kričia - v rámci výchovy chýba cielený program, chýba bazálna stimulácia, málo aktivít, sedenie pri stole a TV  - opraviť chodníky a cesty, dlažba pred vchodom, pridať lavičky, hojdačky, vonku pingpongový stôl, basketbalový kôš, zle sa parkuje </vt:lpstr>
      <vt:lpstr>                            14. Návrhy a pripomienky - renovácia WC, nové stoly do denných miestností, nové dvere, málo priestoru, zastrešenie terasy - častejšie umývať WC, na RS chýba WC pre príbuzných, nové sprchy - krajšie zariadiť izby, aby nevyzerali ako v nemocnici -zlepšiť stravu, tvrdé mäso, viac zeleniny, zdravšiu stravu, malé porcie - viac prechádzok pre imobilných, výlety pre imobilných, dávať si návleky do lego miestnosti - ponúknuť klientom čo najviac vzdelávacích aktivít z oblasti histórie, geografie, kultúry, biológie, finančnej gramotnosti, súčasné dianie, technika, výstavy , besedy, kino, divadlo, koncerty, ZOO, jaskyne, viac pohybových aktivít, autom s jedlom, menej varenia, učenie sa hodín - predchádzať šikane medzi klientami.   </vt:lpstr>
      <vt:lpstr>                                            Ďakujeme za pozornosť a spoluprácu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Socialne Admin</dc:creator>
  <cp:lastModifiedBy>Socialne Admin</cp:lastModifiedBy>
  <cp:revision>9</cp:revision>
  <dcterms:created xsi:type="dcterms:W3CDTF">2026-04-23T13:44:02Z</dcterms:created>
  <dcterms:modified xsi:type="dcterms:W3CDTF">2026-04-30T05:06:03Z</dcterms:modified>
</cp:coreProperties>
</file>