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sk-SK" sz="1600">
                <a:latin typeface="Times New Roman" panose="02020603050405020304" pitchFamily="18" charset="0"/>
                <a:cs typeface="Times New Roman" panose="02020603050405020304" pitchFamily="18" charset="0"/>
              </a:rPr>
              <a:t>Aké oddelenie naštevuje prijímateľ sociálnych služieb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k-SK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293-442A-9AFD-09D3EEF823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293-442A-9AFD-09D3EEF823A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293-442A-9AFD-09D3EEF823A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293-442A-9AFD-09D3EEF823A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293-442A-9AFD-09D3EEF823A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293-442A-9AFD-09D3EEF823A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Hárok1!$A$50:$A$55</c:f>
              <c:strCache>
                <c:ptCount val="6"/>
                <c:pt idx="0">
                  <c:v>a)      DSS 1</c:v>
                </c:pt>
                <c:pt idx="1">
                  <c:v>b)      DSS 2</c:v>
                </c:pt>
                <c:pt idx="2">
                  <c:v>c)      DSS 3</c:v>
                </c:pt>
                <c:pt idx="3">
                  <c:v>d)      RS 2</c:v>
                </c:pt>
                <c:pt idx="4">
                  <c:v>e)      RS 4</c:v>
                </c:pt>
                <c:pt idx="5">
                  <c:v>f)       ŠZ</c:v>
                </c:pt>
              </c:strCache>
            </c:strRef>
          </c:cat>
          <c:val>
            <c:numRef>
              <c:f>Hárok1!$B$50:$B$55</c:f>
              <c:numCache>
                <c:formatCode>General</c:formatCode>
                <c:ptCount val="6"/>
                <c:pt idx="0">
                  <c:v>4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293-442A-9AFD-09D3EEF823A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Ako hodnotíte poriadok a čistotu v zariadení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k-SK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FCA-497D-B9CB-0CC0B2A017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FCA-497D-B9CB-0CC0B2A017E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FCA-497D-B9CB-0CC0B2A017E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Hárok1!$A$276:$A$278</c:f>
              <c:strCache>
                <c:ptCount val="3"/>
                <c:pt idx="0">
                  <c:v>a)      som spokojný/á</c:v>
                </c:pt>
                <c:pt idx="1">
                  <c:v>b)      som čiastočne spokojný/á</c:v>
                </c:pt>
                <c:pt idx="2">
                  <c:v>c)      som nespokojný/á</c:v>
                </c:pt>
              </c:strCache>
            </c:strRef>
          </c:cat>
          <c:val>
            <c:numRef>
              <c:f>Hárok1!$B$276:$B$278</c:f>
              <c:numCache>
                <c:formatCode>General</c:formatCode>
                <c:ptCount val="3"/>
                <c:pt idx="0">
                  <c:v>18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CA-497D-B9CB-0CC0B2A017E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Ako ste spokojný/á s kvalitou stravy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k-SK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31E-4986-8634-E1A3EC8A66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31E-4986-8634-E1A3EC8A66A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31E-4986-8634-E1A3EC8A66A3}"/>
              </c:ext>
            </c:extLst>
          </c:dPt>
          <c:dLbls>
            <c:dLbl>
              <c:idx val="2"/>
              <c:layout>
                <c:manualLayout>
                  <c:x val="2.0408321443041055E-2"/>
                  <c:y val="0.1204881753477713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1E-4986-8634-E1A3EC8A66A3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Hárok1!$A$297:$A$299</c:f>
              <c:strCache>
                <c:ptCount val="3"/>
                <c:pt idx="0">
                  <c:v>a)      som spokojný/á</c:v>
                </c:pt>
                <c:pt idx="1">
                  <c:v>b)      som čiastočne spokojný/á</c:v>
                </c:pt>
                <c:pt idx="2">
                  <c:v>c)      som nespokojný/á</c:v>
                </c:pt>
              </c:strCache>
            </c:strRef>
          </c:cat>
          <c:val>
            <c:numRef>
              <c:f>Hárok1!$B$297:$B$299</c:f>
              <c:numCache>
                <c:formatCode>General</c:formatCode>
                <c:ptCount val="3"/>
                <c:pt idx="0">
                  <c:v>10</c:v>
                </c:pt>
                <c:pt idx="1">
                  <c:v>6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1E-4986-8634-E1A3EC8A66A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sk-SK" sz="1600">
                <a:latin typeface="Times New Roman" panose="02020603050405020304" pitchFamily="18" charset="0"/>
                <a:cs typeface="Times New Roman" panose="02020603050405020304" pitchFamily="18" charset="0"/>
              </a:rPr>
              <a:t>Ako ste spokojný/á</a:t>
            </a:r>
            <a:r>
              <a:rPr lang="sk-SK" sz="16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s ošetrovateľskou a opatrovateľskou starostlivosťou v zariadení</a:t>
            </a:r>
            <a:endParaRPr lang="sk-SK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k-SK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4AD-498E-91EB-E1D37E02DF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4AD-498E-91EB-E1D37E02DF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4AD-498E-91EB-E1D37E02DF37}"/>
              </c:ext>
            </c:extLst>
          </c:dPt>
          <c:dLbls>
            <c:dLbl>
              <c:idx val="1"/>
              <c:layout>
                <c:manualLayout>
                  <c:x val="-1.3955151579206961E-2"/>
                  <c:y val="0.208843321668124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AD-498E-91EB-E1D37E02DF37}"/>
                </c:ext>
              </c:extLst>
            </c:dLbl>
            <c:dLbl>
              <c:idx val="2"/>
              <c:layout>
                <c:manualLayout>
                  <c:x val="3.5793302682802196E-2"/>
                  <c:y val="0.2115223097112860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AD-498E-91EB-E1D37E02DF3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Hárok1!$A$75:$A$77</c:f>
              <c:strCache>
                <c:ptCount val="3"/>
                <c:pt idx="0">
                  <c:v>a)      som spokojný/á</c:v>
                </c:pt>
                <c:pt idx="1">
                  <c:v>b)      som čiastočne spokojný/á</c:v>
                </c:pt>
                <c:pt idx="2">
                  <c:v>c)      som nespokojný/á</c:v>
                </c:pt>
              </c:strCache>
            </c:strRef>
          </c:cat>
          <c:val>
            <c:numRef>
              <c:f>Hárok1!$B$75:$B$77</c:f>
              <c:numCache>
                <c:formatCode>General</c:formatCode>
                <c:ptCount val="3"/>
                <c:pt idx="0">
                  <c:v>17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4AD-498E-91EB-E1D37E02DF3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dirty="0"/>
              <a:t>Ako ste spokojný</a:t>
            </a:r>
            <a:r>
              <a:rPr lang="sk-SK" baseline="0" dirty="0"/>
              <a:t> s úsekom rehabilitácie</a:t>
            </a:r>
            <a:endParaRPr lang="sk-SK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0BE-4F89-A348-997D752B71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0BE-4F89-A348-997D752B71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0BE-4F89-A348-997D752B71DA}"/>
              </c:ext>
            </c:extLst>
          </c:dPt>
          <c:dLbls>
            <c:dLbl>
              <c:idx val="1"/>
              <c:layout>
                <c:manualLayout>
                  <c:x val="2.8764985457898802E-2"/>
                  <c:y val="0.1147743283441781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BE-4F89-A348-997D752B71DA}"/>
                </c:ext>
              </c:extLst>
            </c:dLbl>
            <c:dLbl>
              <c:idx val="2"/>
              <c:layout>
                <c:manualLayout>
                  <c:x val="4.0539653827055405E-2"/>
                  <c:y val="0.2959357950471631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BE-4F89-A348-997D752B71DA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Hárok1!$A$119:$A$121</c:f>
              <c:strCache>
                <c:ptCount val="3"/>
                <c:pt idx="0">
                  <c:v>a)      som spokojný/á</c:v>
                </c:pt>
                <c:pt idx="1">
                  <c:v>b)      som čiastočne spokojný/á</c:v>
                </c:pt>
                <c:pt idx="2">
                  <c:v>c)      som nespokojný/á</c:v>
                </c:pt>
              </c:strCache>
            </c:strRef>
          </c:cat>
          <c:val>
            <c:numRef>
              <c:f>Hárok1!$B$119:$B$121</c:f>
              <c:numCache>
                <c:formatCode>General</c:formatCode>
                <c:ptCount val="3"/>
                <c:pt idx="0">
                  <c:v>13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0BE-4F89-A348-997D752B71D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sk-SK" sz="1600">
                <a:latin typeface="Times New Roman" panose="02020603050405020304" pitchFamily="18" charset="0"/>
                <a:cs typeface="Times New Roman" panose="02020603050405020304" pitchFamily="18" charset="0"/>
              </a:rPr>
              <a:t> ste spokojný/á</a:t>
            </a:r>
            <a:r>
              <a:rPr lang="sk-SK" sz="16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s prístupom pedagogických a odborných zamestnancov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k-SK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694-4188-99E8-E93E6C1B262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694-4188-99E8-E93E6C1B262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694-4188-99E8-E93E6C1B2620}"/>
              </c:ext>
            </c:extLst>
          </c:dPt>
          <c:dLbls>
            <c:dLbl>
              <c:idx val="1"/>
              <c:layout>
                <c:manualLayout>
                  <c:x val="4.1533974919801653E-2"/>
                  <c:y val="0.1289182240270305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94-4188-99E8-E93E6C1B2620}"/>
                </c:ext>
              </c:extLst>
            </c:dLbl>
            <c:dLbl>
              <c:idx val="2"/>
              <c:layout>
                <c:manualLayout>
                  <c:x val="3.1424481030780244E-2"/>
                  <c:y val="0.2586282446827389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94-4188-99E8-E93E6C1B262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Hárok1!$A$144:$A$146</c:f>
              <c:strCache>
                <c:ptCount val="3"/>
                <c:pt idx="0">
                  <c:v>a)      som spokojný/á</c:v>
                </c:pt>
                <c:pt idx="1">
                  <c:v>b)      som čiastočne spokojný/á</c:v>
                </c:pt>
                <c:pt idx="2">
                  <c:v>c)      som nespokojný/á</c:v>
                </c:pt>
              </c:strCache>
            </c:strRef>
          </c:cat>
          <c:val>
            <c:numRef>
              <c:f>Hárok1!$B$144:$B$146</c:f>
              <c:numCache>
                <c:formatCode>General</c:formatCode>
                <c:ptCount val="3"/>
                <c:pt idx="0">
                  <c:v>14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694-4188-99E8-E93E6C1B262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Aká je Vaša skúsenosť pri komunikácii a správaní s pracovníkmi zariadenia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k-SK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4F2-474A-B062-5DE93FC4DA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4F2-474A-B062-5DE93FC4DAA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4F2-474A-B062-5DE93FC4DAA1}"/>
              </c:ext>
            </c:extLst>
          </c:dPt>
          <c:dLbls>
            <c:dLbl>
              <c:idx val="1"/>
              <c:layout>
                <c:manualLayout>
                  <c:x val="2.0339304129985438E-2"/>
                  <c:y val="0.1143098335075984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F2-474A-B062-5DE93FC4DAA1}"/>
                </c:ext>
              </c:extLst>
            </c:dLbl>
            <c:dLbl>
              <c:idx val="2"/>
              <c:layout>
                <c:manualLayout>
                  <c:x val="3.5974381785750645E-2"/>
                  <c:y val="0.2939984948912931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F2-474A-B062-5DE93FC4DAA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Hárok1!$A$166:$A$168</c:f>
              <c:strCache>
                <c:ptCount val="3"/>
                <c:pt idx="0">
                  <c:v>a)      som spokojný/á</c:v>
                </c:pt>
                <c:pt idx="1">
                  <c:v>b)      som čiastočne spokojný/á</c:v>
                </c:pt>
                <c:pt idx="2">
                  <c:v>c)      som nespokojný/á</c:v>
                </c:pt>
              </c:strCache>
            </c:strRef>
          </c:cat>
          <c:val>
            <c:numRef>
              <c:f>Hárok1!$B$166:$B$168</c:f>
              <c:numCache>
                <c:formatCode>General</c:formatCode>
                <c:ptCount val="3"/>
                <c:pt idx="0">
                  <c:v>17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F2-474A-B062-5DE93FC4DAA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Ako hodnotíte ústretovosť a ochotu, s ktorou sú vybavované Vaše požiadavky a sťažnosti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k-SK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35B-410B-B69A-A02172ABCF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35B-410B-B69A-A02172ABCF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35B-410B-B69A-A02172ABCFB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Hárok1!$A$195:$A$197</c:f>
              <c:strCache>
                <c:ptCount val="3"/>
                <c:pt idx="0">
                  <c:v>a)      som spokojný/á</c:v>
                </c:pt>
                <c:pt idx="1">
                  <c:v>b)      som čiastočne spokojný/á</c:v>
                </c:pt>
                <c:pt idx="2">
                  <c:v>c)      som nespokojný/á</c:v>
                </c:pt>
              </c:strCache>
            </c:strRef>
          </c:cat>
          <c:val>
            <c:numRef>
              <c:f>Hárok1!$B$195:$B$197</c:f>
              <c:numCache>
                <c:formatCode>General</c:formatCode>
                <c:ptCount val="3"/>
                <c:pt idx="0">
                  <c:v>18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5B-410B-B69A-A02172ABCFB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Ako ste spokojný/á so zariadením celkovo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k-SK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5FB-4F6B-BD3C-DECFBF42D4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5FB-4F6B-BD3C-DECFBF42D4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5FB-4F6B-BD3C-DECFBF42D45F}"/>
              </c:ext>
            </c:extLst>
          </c:dPt>
          <c:dLbls>
            <c:dLbl>
              <c:idx val="1"/>
              <c:layout>
                <c:manualLayout>
                  <c:x val="4.8233422870217785E-2"/>
                  <c:y val="0.1477354621278760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FB-4F6B-BD3C-DECFBF42D45F}"/>
                </c:ext>
              </c:extLst>
            </c:dLbl>
            <c:dLbl>
              <c:idx val="2"/>
              <c:layout>
                <c:manualLayout>
                  <c:x val="4.0471297326428117E-2"/>
                  <c:y val="0.2754707520374746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FB-4F6B-BD3C-DECFBF42D45F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Hárok1!$A$215:$A$217</c:f>
              <c:strCache>
                <c:ptCount val="3"/>
                <c:pt idx="0">
                  <c:v>a)      som spokojný/á</c:v>
                </c:pt>
                <c:pt idx="1">
                  <c:v>b)      som čiastočne spokojný/á</c:v>
                </c:pt>
                <c:pt idx="2">
                  <c:v>c)      som nespokojný/á</c:v>
                </c:pt>
              </c:strCache>
            </c:strRef>
          </c:cat>
          <c:val>
            <c:numRef>
              <c:f>Hárok1!$B$215:$B$217</c:f>
              <c:numCache>
                <c:formatCode>General</c:formatCode>
                <c:ptCount val="3"/>
                <c:pt idx="0">
                  <c:v>15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FB-4F6B-BD3C-DECFBF42D45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Ako ste spokojný/á s exteriérom zariadenia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k-SK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BF5-4C08-8919-292CD4A40D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BF5-4C08-8919-292CD4A40D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BF5-4C08-8919-292CD4A40D9F}"/>
              </c:ext>
            </c:extLst>
          </c:dPt>
          <c:dLbls>
            <c:dLbl>
              <c:idx val="1"/>
              <c:layout>
                <c:manualLayout>
                  <c:x val="4.4633208727696876E-2"/>
                  <c:y val="0.1367420361525414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F5-4C08-8919-292CD4A40D9F}"/>
                </c:ext>
              </c:extLst>
            </c:dLbl>
            <c:dLbl>
              <c:idx val="2"/>
              <c:layout>
                <c:manualLayout>
                  <c:x val="4.7137163410129287E-2"/>
                  <c:y val="0.2532513830097457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F5-4C08-8919-292CD4A40D9F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Hárok1!$A$236:$A$238</c:f>
              <c:strCache>
                <c:ptCount val="3"/>
                <c:pt idx="0">
                  <c:v>a)      som spokojný/á</c:v>
                </c:pt>
                <c:pt idx="1">
                  <c:v>b)      som čiastočne spokojný/á</c:v>
                </c:pt>
                <c:pt idx="2">
                  <c:v>c)      som nespokojný/á</c:v>
                </c:pt>
              </c:strCache>
            </c:strRef>
          </c:cat>
          <c:val>
            <c:numRef>
              <c:f>Hárok1!$B$236:$B$238</c:f>
              <c:numCache>
                <c:formatCode>General</c:formatCode>
                <c:ptCount val="3"/>
                <c:pt idx="0">
                  <c:v>16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F5-4C08-8919-292CD4A40D9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Ako ste spokojný/á s interiérom zariadenia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k-SK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875-4807-8C19-CC2ACF4B90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875-4807-8C19-CC2ACF4B90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875-4807-8C19-CC2ACF4B902A}"/>
              </c:ext>
            </c:extLst>
          </c:dPt>
          <c:dLbls>
            <c:dLbl>
              <c:idx val="1"/>
              <c:layout>
                <c:manualLayout>
                  <c:x val="6.470885583746476E-2"/>
                  <c:y val="0.1706733050121311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75-4807-8C19-CC2ACF4B902A}"/>
                </c:ext>
              </c:extLst>
            </c:dLbl>
            <c:dLbl>
              <c:idx val="2"/>
              <c:layout>
                <c:manualLayout>
                  <c:x val="4.4892494498793629E-2"/>
                  <c:y val="0.303451037692453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75-4807-8C19-CC2ACF4B902A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Hárok1!$A$256:$A$258</c:f>
              <c:strCache>
                <c:ptCount val="3"/>
                <c:pt idx="0">
                  <c:v>a)      som spokojný/á</c:v>
                </c:pt>
                <c:pt idx="1">
                  <c:v>b)      som čiastočne spokojný/á</c:v>
                </c:pt>
                <c:pt idx="2">
                  <c:v>c)      som nespokojný/á</c:v>
                </c:pt>
              </c:strCache>
            </c:strRef>
          </c:cat>
          <c:val>
            <c:numRef>
              <c:f>Hárok1!$B$256:$B$258</c:f>
              <c:numCache>
                <c:formatCode>General</c:formatCode>
                <c:ptCount val="3"/>
                <c:pt idx="0">
                  <c:v>15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875-4807-8C19-CC2ACF4B902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1AB341-33E5-4961-C170-2C2589DC81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ZSS ROSA</a:t>
            </a:r>
            <a:br>
              <a:rPr lang="sk-SK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k-SK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Zisťovanie spokojnosti rodinných príslušníkov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D703349-6E16-386D-3AC1-EA4FFD84B1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Vyhodnotenie za rok 2025</a:t>
            </a:r>
          </a:p>
          <a:p>
            <a:endParaRPr lang="sk-SK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0B18AB68-B97D-F052-AB15-6FCC11EB9F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035331"/>
              </p:ext>
            </p:extLst>
          </p:nvPr>
        </p:nvGraphicFramePr>
        <p:xfrm>
          <a:off x="8533421" y="898398"/>
          <a:ext cx="473419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075440" imgH="4725360" progId="Acrobat.Document.DC">
                  <p:embed/>
                </p:oleObj>
              </mc:Choice>
              <mc:Fallback>
                <p:oleObj name="Acrobat Document" r:id="rId2" imgW="7075440" imgH="4725360" progId="Acrobat.Document.DC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62B342BF-5311-F265-F29C-B3C8E0E658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571" r="50212"/>
                      <a:stretch>
                        <a:fillRect/>
                      </a:stretch>
                    </p:blipFill>
                    <p:spPr bwMode="auto">
                      <a:xfrm>
                        <a:off x="8533421" y="898398"/>
                        <a:ext cx="473419" cy="857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113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2E402-F2C4-97A5-41AC-F12377CA5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0FB7A-2FB8-9495-1F4F-6A3E2F15B0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sk-SK" sz="1300" b="1" dirty="0"/>
            </a:br>
            <a:r>
              <a:rPr lang="sk-SK" sz="2000" b="1" dirty="0"/>
              <a:t>7. Ústretovosť a ochota personálu</a:t>
            </a: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endParaRPr lang="sk-SK" sz="18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49616F0-52F1-58E4-D1E2-3549FA42D9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1806690F-B888-FEE1-F8A4-D43A2E77C4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749153"/>
              </p:ext>
            </p:extLst>
          </p:nvPr>
        </p:nvGraphicFramePr>
        <p:xfrm>
          <a:off x="1751012" y="2028825"/>
          <a:ext cx="5634038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8956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C72A7-A86B-E6CC-7B13-05ABAB4A7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7D81FB-1295-0969-CDA2-ABC81A209A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sk-SK" sz="1300" b="1" dirty="0"/>
            </a:br>
            <a:r>
              <a:rPr lang="sk-SK" sz="2000" b="1" dirty="0"/>
              <a:t>8. celková spokojnosť so zariadením</a:t>
            </a: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endParaRPr lang="sk-SK" sz="18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2D95D3-4F48-CA3E-B8E0-0BA98FD64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005198A5-89C9-B974-1636-56797316EA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6036537"/>
              </p:ext>
            </p:extLst>
          </p:nvPr>
        </p:nvGraphicFramePr>
        <p:xfrm>
          <a:off x="1833563" y="2081213"/>
          <a:ext cx="5648324" cy="3019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5376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50817-B74F-69C9-5011-998F01A02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2FF46D-A608-69FA-F34E-443242B82C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sk-SK" sz="1300" b="1" dirty="0"/>
            </a:br>
            <a:r>
              <a:rPr lang="sk-SK" sz="2000" b="1" dirty="0"/>
              <a:t>9. Exteriér zariadenia</a:t>
            </a: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endParaRPr lang="sk-SK" sz="18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D564E12-F3CE-1828-2928-773C961354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477DBAAF-49CB-F746-42EC-F8B9EC1776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7589042"/>
              </p:ext>
            </p:extLst>
          </p:nvPr>
        </p:nvGraphicFramePr>
        <p:xfrm>
          <a:off x="1672590" y="1956720"/>
          <a:ext cx="5657850" cy="2805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7122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A6811-882D-8829-9657-211D7F318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19E2D0-D60C-152C-28D0-15E51991BC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sk-SK" sz="1300" b="1" dirty="0"/>
            </a:br>
            <a:r>
              <a:rPr lang="sk-SK" sz="2000" b="1" dirty="0"/>
              <a:t>10. Interiér zariadenia</a:t>
            </a: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endParaRPr lang="sk-SK" sz="18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53ABA93-1DA5-02DC-F5BF-E0910DF859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95AFBE1E-9EB4-09EB-22E0-C04C798F9A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4746194"/>
              </p:ext>
            </p:extLst>
          </p:nvPr>
        </p:nvGraphicFramePr>
        <p:xfrm>
          <a:off x="1835277" y="1971865"/>
          <a:ext cx="5657850" cy="277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0489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6B26A-730D-4AE8-3CD4-02B9F91CE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7BD325-4797-468B-74FD-60AD6B2410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sk-SK" sz="1300" b="1" dirty="0"/>
            </a:br>
            <a:r>
              <a:rPr lang="sk-SK" sz="2000" b="1" dirty="0"/>
              <a:t>11. Poriadok a Čistota v zariadení</a:t>
            </a: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endParaRPr lang="sk-SK" sz="18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D25D8ED-6F96-FE9F-4FF7-EE929996A6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E6A88AC9-163B-34DD-4398-457964DB05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687681"/>
              </p:ext>
            </p:extLst>
          </p:nvPr>
        </p:nvGraphicFramePr>
        <p:xfrm>
          <a:off x="1751012" y="1785937"/>
          <a:ext cx="5667374" cy="2786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1005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D3C30-AAF2-D436-ADD3-33261C587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7064A9-BC5C-C8EA-BC88-113031C8E1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sk-SK" sz="1300" b="1" dirty="0"/>
            </a:br>
            <a:r>
              <a:rPr lang="sk-SK" sz="2000" b="1" dirty="0"/>
              <a:t>12. Kvalita stravy</a:t>
            </a: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endParaRPr lang="sk-SK" sz="18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FECC6B6-D5CA-000C-F7D1-A133F01FA6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2A4043BC-3A41-1075-4B48-71E374F300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475428"/>
              </p:ext>
            </p:extLst>
          </p:nvPr>
        </p:nvGraphicFramePr>
        <p:xfrm>
          <a:off x="1751012" y="1882235"/>
          <a:ext cx="5249863" cy="2946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6862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B3318-5025-C074-AE3C-2FBBB3901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0F86A9-A039-A33A-645C-56B4A6D264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r>
              <a:rPr lang="sk-SK" sz="2000" b="1" dirty="0"/>
              <a:t>13. Dôležité z pohľadu rodinného príslušníka</a:t>
            </a:r>
            <a:br>
              <a:rPr lang="sk-SK" sz="1800" b="1" dirty="0"/>
            </a:br>
            <a:br>
              <a:rPr lang="sk-SK" sz="1200" b="1" dirty="0"/>
            </a:br>
            <a:r>
              <a:rPr lang="sk-SK" sz="1800" b="1" dirty="0"/>
              <a:t>1. zdravotná starostlivosť	11</a:t>
            </a:r>
            <a:br>
              <a:rPr lang="sk-SK" sz="1800" b="1" dirty="0"/>
            </a:br>
            <a:r>
              <a:rPr lang="sk-SK" sz="1800" dirty="0"/>
              <a:t>2. ubytovanie			2</a:t>
            </a:r>
            <a:br>
              <a:rPr lang="sk-SK" sz="1800" dirty="0"/>
            </a:br>
            <a:r>
              <a:rPr lang="sk-SK" sz="1800" b="1" dirty="0">
                <a:solidFill>
                  <a:srgbClr val="FF0000"/>
                </a:solidFill>
              </a:rPr>
              <a:t>3. voľnočasové aktivity		13</a:t>
            </a:r>
            <a:br>
              <a:rPr lang="sk-SK" sz="1800" b="1" dirty="0"/>
            </a:br>
            <a:r>
              <a:rPr lang="sk-SK" sz="1800" dirty="0"/>
              <a:t>4. Dobrovoľníci			5</a:t>
            </a:r>
            <a:br>
              <a:rPr lang="sk-SK" sz="1800" dirty="0"/>
            </a:br>
            <a:r>
              <a:rPr lang="sk-SK" sz="1800" dirty="0"/>
              <a:t>5. Strava				5</a:t>
            </a:r>
            <a:br>
              <a:rPr lang="sk-SK" sz="1800" dirty="0"/>
            </a:br>
            <a:br>
              <a:rPr lang="sk-SK" sz="1800" dirty="0"/>
            </a:br>
            <a:br>
              <a:rPr lang="sk-SK" sz="1200" dirty="0"/>
            </a:br>
            <a:endParaRPr lang="sk-SK" sz="1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D5AD970-E117-714E-B693-160B309B82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5282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9C848-3ABE-DD91-A3CB-B1F0C4F5F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F22216-EE40-57C5-C3D1-3F9A6679E2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800" b="1" dirty="0"/>
            </a:br>
            <a:br>
              <a:rPr lang="sk-SK" sz="1200" b="1" dirty="0"/>
            </a:br>
            <a:br>
              <a:rPr lang="sk-SK" sz="1200" b="1" dirty="0"/>
            </a:br>
            <a:br>
              <a:rPr lang="sk-SK" sz="1200" b="1" dirty="0"/>
            </a:br>
            <a:br>
              <a:rPr lang="sk-SK" sz="1200" b="1" dirty="0"/>
            </a:br>
            <a:br>
              <a:rPr lang="sk-SK" sz="1200" b="1" dirty="0"/>
            </a:br>
            <a:br>
              <a:rPr lang="sk-SK" sz="1200" b="1" dirty="0"/>
            </a:br>
            <a:br>
              <a:rPr lang="sk-SK" sz="1200" b="1" dirty="0"/>
            </a:br>
            <a:br>
              <a:rPr lang="sk-SK" sz="1200" b="1" dirty="0"/>
            </a:br>
            <a:br>
              <a:rPr lang="sk-SK" sz="1200" b="1" dirty="0"/>
            </a:br>
            <a:br>
              <a:rPr lang="sk-SK" sz="1800" dirty="0"/>
            </a:br>
            <a:br>
              <a:rPr lang="sk-SK" sz="1200" dirty="0"/>
            </a:br>
            <a:r>
              <a:rPr lang="sk-SK" sz="1800" b="1" dirty="0"/>
              <a:t>14. Návrhy a pripomienky</a:t>
            </a:r>
            <a:br>
              <a:rPr lang="sk-SK" sz="1800" b="1" dirty="0"/>
            </a:br>
            <a:br>
              <a:rPr lang="sk-SK" sz="1800" b="1" dirty="0"/>
            </a:br>
            <a:r>
              <a:rPr lang="sk-SK" sz="1800" dirty="0"/>
              <a:t>-častejšie prebaľovanie, umývanie po jedle</a:t>
            </a:r>
            <a:br>
              <a:rPr lang="sk-SK" sz="1800" dirty="0"/>
            </a:br>
            <a:r>
              <a:rPr lang="sk-SK" sz="1800" dirty="0"/>
              <a:t>- viac pobytu vonku aj imobilní klienti, rôznorodé aktivity počas dňa, aktívnejší prístup, podpora zručností</a:t>
            </a:r>
            <a:br>
              <a:rPr lang="sk-SK" sz="1800" dirty="0"/>
            </a:br>
            <a:r>
              <a:rPr lang="sk-SK" sz="1800" dirty="0"/>
              <a:t>- rodičia nemajú spätnú väzbu od fyzioterapeutov, viac komunikácie, rehabilitácia 2x do týždňa</a:t>
            </a:r>
            <a:br>
              <a:rPr lang="sk-SK" sz="1800" dirty="0"/>
            </a:br>
            <a:r>
              <a:rPr lang="sk-SK" sz="1800" dirty="0"/>
              <a:t>- strava menej bieleho pečiva, bez polotovarov, občas sa berie návrh ako kritika, vlastná kuchyňa, viacej zeleniny, ovocia, možnosť výberu stravy, pri vchode do budovy šíriace sa pachy z kuchyne, nehygienické nádoby-dovážanie</a:t>
            </a:r>
            <a:br>
              <a:rPr lang="sk-SK" sz="1800" dirty="0"/>
            </a:br>
            <a:endParaRPr lang="sk-SK" sz="1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908127-6899-CB9F-D070-F33005FF7E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2942835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C7CF8-CEE9-9EB7-F1E6-4BB2D9AB6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7953D7-4C8E-9E24-0F6E-D13EC21DAD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800" b="1" dirty="0"/>
            </a:br>
            <a:br>
              <a:rPr lang="sk-SK" sz="1200" b="1" dirty="0"/>
            </a:br>
            <a:br>
              <a:rPr lang="sk-SK" sz="1200" b="1" dirty="0"/>
            </a:br>
            <a:br>
              <a:rPr lang="sk-SK" sz="1200" b="1" dirty="0"/>
            </a:br>
            <a:br>
              <a:rPr lang="sk-SK" sz="1200" b="1" dirty="0"/>
            </a:br>
            <a:br>
              <a:rPr lang="sk-SK" sz="1200" b="1" dirty="0"/>
            </a:br>
            <a:br>
              <a:rPr lang="sk-SK" sz="1200" b="1" dirty="0"/>
            </a:br>
            <a:br>
              <a:rPr lang="sk-SK" sz="1200" b="1" dirty="0"/>
            </a:br>
            <a:br>
              <a:rPr lang="sk-SK" sz="1200" b="1" dirty="0"/>
            </a:br>
            <a:br>
              <a:rPr lang="sk-SK" sz="1200" b="1" dirty="0"/>
            </a:br>
            <a:br>
              <a:rPr lang="sk-SK" sz="1800" dirty="0"/>
            </a:br>
            <a:br>
              <a:rPr lang="sk-SK" sz="1200" dirty="0"/>
            </a:br>
            <a:r>
              <a:rPr lang="sk-SK" sz="1800" b="1" dirty="0"/>
              <a:t>14. Návrhy a pripomienky</a:t>
            </a:r>
            <a:br>
              <a:rPr lang="sk-SK" sz="1800" b="1" dirty="0"/>
            </a:br>
            <a:br>
              <a:rPr lang="sk-SK" sz="1800" b="1" dirty="0"/>
            </a:br>
            <a:r>
              <a:rPr lang="sk-SK" sz="1600" dirty="0"/>
              <a:t>-zlepšiť parkovanie, zabezpečenie parkovania priamo pri vchodoch do budov, upozorniť príbuzných, aby pri vchode neblokovali parkovanie dlhou komunikáciou</a:t>
            </a:r>
            <a:br>
              <a:rPr lang="sk-SK" sz="1600" dirty="0"/>
            </a:br>
            <a:r>
              <a:rPr lang="sk-SK" sz="1600" dirty="0"/>
              <a:t>- často pokazený výťah</a:t>
            </a:r>
            <a:br>
              <a:rPr lang="sk-SK" sz="1600" dirty="0"/>
            </a:br>
            <a:r>
              <a:rPr lang="sk-SK" sz="1600" dirty="0"/>
              <a:t>- na ŠZ chýba WC pre príbuzných, chýba stacionár, možnosť </a:t>
            </a:r>
            <a:r>
              <a:rPr lang="sk-SK" sz="1600" dirty="0" err="1"/>
              <a:t>is</a:t>
            </a:r>
            <a:r>
              <a:rPr lang="sk-SK" sz="1600" dirty="0"/>
              <a:t> pre ambulantných klientov</a:t>
            </a:r>
            <a:br>
              <a:rPr lang="sk-SK" sz="1600" dirty="0"/>
            </a:br>
            <a:r>
              <a:rPr lang="sk-SK" sz="1600" dirty="0"/>
              <a:t>- exteriér nie je bezbariérový, chodníky a cesty v zlom stave</a:t>
            </a:r>
            <a:br>
              <a:rPr lang="sk-SK" sz="1600" dirty="0"/>
            </a:br>
            <a:r>
              <a:rPr lang="sk-SK" sz="1600" dirty="0"/>
              <a:t>- označenie vnútorných priestorov pre lepšiu orientáciu</a:t>
            </a:r>
            <a:br>
              <a:rPr lang="sk-SK" sz="1600" dirty="0"/>
            </a:br>
            <a:r>
              <a:rPr lang="sk-SK" sz="1600" dirty="0"/>
              <a:t>- Zútulnenie izieb, aby neboli ako v nemocnici /koberce, pohovky/</a:t>
            </a:r>
            <a:br>
              <a:rPr lang="sk-SK" sz="1600" dirty="0"/>
            </a:br>
            <a:r>
              <a:rPr lang="sk-SK" sz="1600" dirty="0"/>
              <a:t>-zrekonštruovať WC, ocenenie za už zrekonštruované priestory v zariadení</a:t>
            </a:r>
            <a:br>
              <a:rPr lang="sk-SK" sz="1600" dirty="0"/>
            </a:br>
            <a:br>
              <a:rPr lang="sk-SK" sz="1600" dirty="0"/>
            </a:br>
            <a:endParaRPr lang="sk-SK" sz="16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B2CD730-108C-FDCB-2E9D-46C7705282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2125889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BD692-57D6-455F-D249-1B1F07483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572715-D7CF-4E34-5E09-BAB18D12F3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800" b="1" dirty="0"/>
            </a:br>
            <a:br>
              <a:rPr lang="sk-SK" sz="1200" b="1" dirty="0"/>
            </a:br>
            <a:br>
              <a:rPr lang="sk-SK" sz="1200" b="1" dirty="0"/>
            </a:br>
            <a:br>
              <a:rPr lang="sk-SK" sz="1200" b="1" dirty="0"/>
            </a:br>
            <a:br>
              <a:rPr lang="sk-SK" sz="1200" b="1" dirty="0"/>
            </a:br>
            <a:br>
              <a:rPr lang="sk-SK" sz="1200" b="1" dirty="0"/>
            </a:br>
            <a:br>
              <a:rPr lang="sk-SK" sz="1200" b="1" dirty="0"/>
            </a:br>
            <a:br>
              <a:rPr lang="sk-SK" sz="1200" b="1" dirty="0"/>
            </a:br>
            <a:br>
              <a:rPr lang="sk-SK" sz="1200" b="1" dirty="0"/>
            </a:br>
            <a:br>
              <a:rPr lang="sk-SK" sz="1200" b="1" dirty="0"/>
            </a:br>
            <a:br>
              <a:rPr lang="sk-SK" sz="1800" dirty="0"/>
            </a:br>
            <a:br>
              <a:rPr lang="sk-SK" sz="1200" dirty="0"/>
            </a:br>
            <a:r>
              <a:rPr lang="sk-SK" sz="1800" b="1" dirty="0"/>
              <a:t>14. Návrhy a pripomienky</a:t>
            </a:r>
            <a:br>
              <a:rPr lang="sk-SK" sz="1800" b="1" dirty="0"/>
            </a:br>
            <a:br>
              <a:rPr lang="sk-SK" sz="1800" b="1" dirty="0"/>
            </a:br>
            <a:r>
              <a:rPr lang="sk-SK" sz="1600" dirty="0"/>
              <a:t>- upratovanie výborné, neupratovať počas rehabilitácie</a:t>
            </a:r>
            <a:br>
              <a:rPr lang="sk-SK" sz="1600" dirty="0"/>
            </a:br>
            <a:r>
              <a:rPr lang="sk-SK" sz="1600" dirty="0"/>
              <a:t>- finančne motivovať zamestnancov, aby neodchádzali-skôr problém systémový</a:t>
            </a:r>
            <a:br>
              <a:rPr lang="sk-SK" sz="1600" dirty="0"/>
            </a:br>
            <a:r>
              <a:rPr lang="sk-SK" sz="1600" dirty="0"/>
              <a:t>- chýba psychológ, uvítali by ho pre seba aj príbuzní</a:t>
            </a:r>
            <a:br>
              <a:rPr lang="sk-SK" sz="1600" dirty="0"/>
            </a:br>
            <a:r>
              <a:rPr lang="sk-SK" sz="1600" dirty="0"/>
              <a:t>- od zmeny vedenia sú zmeny k lepšiemu</a:t>
            </a:r>
            <a:br>
              <a:rPr lang="sk-SK" sz="1600" dirty="0"/>
            </a:br>
            <a:r>
              <a:rPr lang="sk-SK" sz="1600" dirty="0"/>
              <a:t>- príjemný prístup k rodičom a klientom</a:t>
            </a:r>
            <a:br>
              <a:rPr lang="sk-SK" sz="1600" dirty="0"/>
            </a:br>
            <a:r>
              <a:rPr lang="sk-SK" sz="1600" dirty="0"/>
              <a:t>- poďakovanie RS - </a:t>
            </a:r>
            <a:r>
              <a:rPr lang="sk-SK" sz="1600" dirty="0" err="1"/>
              <a:t>Szilvásyovej</a:t>
            </a:r>
            <a:r>
              <a:rPr lang="sk-SK" sz="1600" dirty="0"/>
              <a:t>, Kukučkovej, </a:t>
            </a:r>
            <a:r>
              <a:rPr lang="sk-SK" sz="1600" dirty="0" err="1"/>
              <a:t>Gertlimu</a:t>
            </a:r>
            <a:r>
              <a:rPr lang="sk-SK" sz="1600" dirty="0"/>
              <a:t> a všetkému personálu, pocit, že je syn v dobrých rukách</a:t>
            </a:r>
            <a:br>
              <a:rPr lang="sk-SK" sz="1600" dirty="0"/>
            </a:br>
            <a:r>
              <a:rPr lang="sk-SK" sz="1600" dirty="0"/>
              <a:t>- návrh rozdeliť dotazníky na AF, TF a CF.</a:t>
            </a:r>
            <a:br>
              <a:rPr lang="sk-SK" sz="1600" dirty="0"/>
            </a:br>
            <a:br>
              <a:rPr lang="sk-SK" sz="1600" dirty="0"/>
            </a:br>
            <a:endParaRPr lang="sk-SK" sz="16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95EC12-0877-766C-B3BD-30D0D431BA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1397026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F83AA-2CCD-1BAD-4EBD-97101961D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7708CA-6EE8-38B8-F41F-5345A047E3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sz="3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ÚVOD</a:t>
            </a:r>
            <a:br>
              <a:rPr lang="sk-SK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sk-SK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k-SK" sz="2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 predchádzajúci rok 2025 sme v ZSS ROSA uskutočnili anonymný dotazník, ktorý sa zameral na spokojnosť, úroveň poskytovania sociálnych služieb a kvalitu života klientov. </a:t>
            </a:r>
            <a:endParaRPr lang="sk-SK" sz="27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0ABE47E-1212-F7B7-7455-2D7DB78DB0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Svoj názor mohli vyjadriť aj príbuzní, rodičia, opatrovníci a dôverníci klientov.</a:t>
            </a:r>
          </a:p>
          <a:p>
            <a:endParaRPr lang="sk-SK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89E4439D-D4C2-C725-4FFE-23FC180FAA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33421" y="898398"/>
          <a:ext cx="473419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075440" imgH="4725360" progId="Acrobat.Document.DC">
                  <p:embed/>
                </p:oleObj>
              </mc:Choice>
              <mc:Fallback>
                <p:oleObj name="Acrobat Document" r:id="rId2" imgW="7075440" imgH="4725360" progId="Acrobat.Document.DC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0B18AB68-B97D-F052-AB15-6FCC11EB9F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571" r="50212"/>
                      <a:stretch>
                        <a:fillRect/>
                      </a:stretch>
                    </p:blipFill>
                    <p:spPr bwMode="auto">
                      <a:xfrm>
                        <a:off x="8533421" y="898398"/>
                        <a:ext cx="473419" cy="857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576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D753B-31FB-5043-A5EF-29186ECA1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BFEB58-E9CA-98BE-9357-212C48FFF6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800" b="1" dirty="0"/>
            </a:br>
            <a:br>
              <a:rPr lang="sk-SK" sz="1200" b="1" dirty="0"/>
            </a:br>
            <a:br>
              <a:rPr lang="sk-SK" sz="1200" b="1" dirty="0"/>
            </a:br>
            <a:br>
              <a:rPr lang="sk-SK" sz="1200" b="1" dirty="0"/>
            </a:br>
            <a:br>
              <a:rPr lang="sk-SK" sz="1200" b="1" dirty="0"/>
            </a:br>
            <a:br>
              <a:rPr lang="sk-SK" sz="1200" b="1" dirty="0"/>
            </a:br>
            <a:br>
              <a:rPr lang="sk-SK" sz="1200" b="1" dirty="0"/>
            </a:br>
            <a:br>
              <a:rPr lang="sk-SK" sz="1200" b="1" dirty="0"/>
            </a:br>
            <a:br>
              <a:rPr lang="sk-SK" sz="1200" b="1" dirty="0"/>
            </a:br>
            <a:br>
              <a:rPr lang="sk-SK" sz="1200" b="1" dirty="0"/>
            </a:br>
            <a:br>
              <a:rPr lang="sk-SK" sz="1800" dirty="0"/>
            </a:br>
            <a:br>
              <a:rPr lang="sk-SK" sz="1200" dirty="0"/>
            </a:br>
            <a:r>
              <a:rPr lang="sk-SK" sz="1200" dirty="0"/>
              <a:t>                           </a:t>
            </a:r>
            <a:r>
              <a:rPr lang="sk-SK" sz="2700" dirty="0"/>
              <a:t>Ďakujeme za pozornosť a spoluprácu</a:t>
            </a:r>
            <a:br>
              <a:rPr lang="sk-SK" sz="2700" dirty="0"/>
            </a:br>
            <a:br>
              <a:rPr lang="sk-SK" sz="2700" dirty="0"/>
            </a:br>
            <a:br>
              <a:rPr lang="sk-SK" sz="2700" dirty="0"/>
            </a:br>
            <a:endParaRPr lang="sk-SK" sz="27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27A3779-4F31-4712-6408-8194F33557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1655533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E690E-49A6-F47D-BBD4-6F1ED4DDC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20946F-0344-C6FF-7FAF-2597ED3479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Účasť na prieskume</a:t>
            </a:r>
            <a:br>
              <a:rPr lang="sk-SK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sk-SK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k-SK" sz="1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Prieskumu sa zúčastnili klienti Domova sociálnych služieb, </a:t>
            </a:r>
            <a:br>
              <a:rPr lang="sk-SK" sz="1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k-SK" sz="1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Rehabilitačného strediska a Špecializovaného zariadenia. Taktiež rodinní príslušníci všetkých druhov sociálnych služieb.</a:t>
            </a:r>
            <a:br>
              <a:rPr lang="sk-SK" sz="1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k-SK" sz="1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Klientom a príbuzným bolo distribuovaných 134 dotazníkov.</a:t>
            </a:r>
            <a:br>
              <a:rPr lang="sk-SK" sz="1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k-SK" sz="1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DSS bolo distribuovaných 29 dotazníkov v obrázkovej forme a 44 dotazníkov v písanej forme. Spolu 73 dotazníkov.</a:t>
            </a:r>
            <a:br>
              <a:rPr lang="sk-SK" sz="1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k-SK" sz="1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RS bolo distribuovaných 21 dotazníkov v obrázkovej forme a 24 dotazníkov v písanej forme. Spolu 45 dotazníkov.</a:t>
            </a:r>
            <a:br>
              <a:rPr lang="sk-SK" sz="1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k-SK" sz="1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ŠZ bolo distribuovaných 16 dotazníkov.</a:t>
            </a:r>
            <a:br>
              <a:rPr lang="sk-SK" sz="1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sk-SK" sz="1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sk-SK" sz="13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754AEA8-24E0-9906-6C38-9861D72C75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sk-SK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Návratnosť dotazníkov:</a:t>
            </a:r>
          </a:p>
          <a:p>
            <a:pPr algn="l">
              <a:lnSpc>
                <a:spcPct val="100000"/>
              </a:lnSpc>
            </a:pPr>
            <a:r>
              <a:rPr lang="sk-SK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Klienti	                           59,70%</a:t>
            </a:r>
          </a:p>
          <a:p>
            <a:pPr algn="l">
              <a:lnSpc>
                <a:spcPct val="100000"/>
              </a:lnSpc>
            </a:pPr>
            <a:r>
              <a:rPr lang="sk-SK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Rodinní príslušníci 15,67%</a:t>
            </a:r>
          </a:p>
          <a:p>
            <a:endParaRPr lang="sk-SK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0A1C9F73-9194-D791-FEAC-42F6317F15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33421" y="898398"/>
          <a:ext cx="473419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075440" imgH="4725360" progId="Acrobat.Document.DC">
                  <p:embed/>
                </p:oleObj>
              </mc:Choice>
              <mc:Fallback>
                <p:oleObj name="Acrobat Document" r:id="rId2" imgW="7075440" imgH="4725360" progId="Acrobat.Document.DC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89E4439D-D4C2-C725-4FFE-23FC180FAA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571" r="50212"/>
                      <a:stretch>
                        <a:fillRect/>
                      </a:stretch>
                    </p:blipFill>
                    <p:spPr bwMode="auto">
                      <a:xfrm>
                        <a:off x="8533421" y="898398"/>
                        <a:ext cx="473419" cy="857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8553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716DF-BCF5-5313-444C-DCF2AAAE3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808D17-D9F6-D428-947C-C26388501A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1800" b="1" dirty="0"/>
              <a:t>1. Oddelenie</a:t>
            </a: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endParaRPr lang="sk-SK" sz="13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0197035-2AE3-A9C4-2320-4F4F14122D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63D109BD-CFB2-850D-268F-9A560993A4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2667217"/>
              </p:ext>
            </p:extLst>
          </p:nvPr>
        </p:nvGraphicFramePr>
        <p:xfrm>
          <a:off x="1899857" y="1755648"/>
          <a:ext cx="4921567" cy="315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2899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65954-68FD-74A3-3B97-9BA868D64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078B3E-AF60-F62A-2A77-CFF37BF93D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1800" b="1" dirty="0"/>
              <a:t>2. Ošetrovateľský a opatrovateľský úsek</a:t>
            </a: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endParaRPr lang="sk-SK" sz="13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A474F6C-65E5-098F-5A13-53B55DA8BF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30102178-D2A9-50D4-0413-1E9EB101AC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64893"/>
              </p:ext>
            </p:extLst>
          </p:nvPr>
        </p:nvGraphicFramePr>
        <p:xfrm>
          <a:off x="1858518" y="1828798"/>
          <a:ext cx="5063490" cy="3145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3815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2AFFB-C56A-D661-07B7-90434EBC0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6588A1-694D-B83C-A6DD-BE71913B7D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1800" b="1" dirty="0"/>
              <a:t>3. Úsek rehabilitácie</a:t>
            </a: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endParaRPr lang="sk-SK" sz="13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907F42-E919-EF48-75B1-C1648B9783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F8522A29-64A4-531C-95C3-68D504FA46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8173372"/>
              </p:ext>
            </p:extLst>
          </p:nvPr>
        </p:nvGraphicFramePr>
        <p:xfrm>
          <a:off x="1850898" y="1833561"/>
          <a:ext cx="4816602" cy="3167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2638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1E583-FE10-5E9E-4A47-487F520B9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227CA9-1AA3-22D4-A882-CC4CF7CF4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1800" b="1" dirty="0"/>
              <a:t>4. Úsek pedagogických a odborných zamestnancov</a:t>
            </a: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endParaRPr lang="sk-SK" sz="13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A36501C-570A-1D5B-855D-7355757F9E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90886379-5E86-1DEA-6AA5-859E2C1FDE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310182"/>
              </p:ext>
            </p:extLst>
          </p:nvPr>
        </p:nvGraphicFramePr>
        <p:xfrm>
          <a:off x="1971675" y="1935956"/>
          <a:ext cx="5191125" cy="3159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9035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61DF1-8B8F-10B7-05E2-C83249CC8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3DEDE3-9835-29A6-FBBA-0CD74D15B6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1800" b="1" dirty="0"/>
              <a:t>5. Komunikácia a správanie zamestnancov zariadenia</a:t>
            </a: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endParaRPr lang="sk-SK" sz="13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412C0F9-EFA4-BF5A-F519-52C4313F1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F18F8739-0E30-25E3-0606-4A9C2B2052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708202"/>
              </p:ext>
            </p:extLst>
          </p:nvPr>
        </p:nvGraphicFramePr>
        <p:xfrm>
          <a:off x="2048256" y="2108739"/>
          <a:ext cx="5074920" cy="2805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2439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B46F8-A9E2-CF7B-0841-1EB68222A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11EBC6-B643-C371-DFCC-0CED177335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br>
              <a:rPr lang="sk-SK" sz="1300" b="1" dirty="0"/>
            </a:br>
            <a:r>
              <a:rPr lang="sk-SK" sz="2000" b="1" dirty="0"/>
              <a:t>6. Na ktorého zamestnanca by ste sa obrátili so svojimi starosťami, obavami?</a:t>
            </a:r>
            <a:br>
              <a:rPr lang="sk-SK" sz="2000" b="1" dirty="0"/>
            </a:br>
            <a:br>
              <a:rPr lang="sk-SK" sz="2000" b="1" dirty="0"/>
            </a:br>
            <a:r>
              <a:rPr lang="sk-SK" sz="1800" b="1" dirty="0"/>
              <a:t>1. </a:t>
            </a:r>
            <a:r>
              <a:rPr lang="sk-SK" sz="1800" dirty="0"/>
              <a:t>3 hlasy </a:t>
            </a:r>
            <a:r>
              <a:rPr lang="sk-SK" sz="1800" b="1" dirty="0"/>
              <a:t>Eva Kukučková </a:t>
            </a:r>
            <a:br>
              <a:rPr lang="sk-SK" sz="1800" b="1" dirty="0"/>
            </a:br>
            <a:r>
              <a:rPr lang="sk-SK" sz="1800" b="1" dirty="0"/>
              <a:t>2. </a:t>
            </a:r>
            <a:r>
              <a:rPr lang="sk-SK" sz="1800" dirty="0"/>
              <a:t>2 hlasy </a:t>
            </a:r>
            <a:r>
              <a:rPr lang="sk-SK" sz="1800" b="1" dirty="0" err="1"/>
              <a:t>Kroul</a:t>
            </a:r>
            <a:r>
              <a:rPr lang="sk-SK" sz="1800" b="1" dirty="0"/>
              <a:t> </a:t>
            </a:r>
            <a:r>
              <a:rPr lang="sk-SK" sz="1800" b="1" dirty="0" err="1"/>
              <a:t>Turičík</a:t>
            </a:r>
            <a:r>
              <a:rPr lang="sk-SK" sz="1800" b="1" dirty="0"/>
              <a:t>, Katarína </a:t>
            </a:r>
            <a:r>
              <a:rPr lang="sk-SK" sz="1800" b="1" dirty="0" err="1"/>
              <a:t>Szilvásyová</a:t>
            </a:r>
            <a:r>
              <a:rPr lang="sk-SK" sz="1800" b="1" dirty="0"/>
              <a:t>, Ján Červenka, Blanka Jesenická, Dana </a:t>
            </a:r>
            <a:r>
              <a:rPr lang="sk-SK" sz="1800" b="1" dirty="0" err="1"/>
              <a:t>nagyová</a:t>
            </a:r>
            <a:r>
              <a:rPr lang="sk-SK" sz="1800" b="1" dirty="0"/>
              <a:t>, Zuzana Bartovičová, Zuzana Cagáňová, ivana Cannerová, Pavla </a:t>
            </a:r>
            <a:r>
              <a:rPr lang="sk-SK" sz="1800" b="1" dirty="0" err="1"/>
              <a:t>hrašková</a:t>
            </a:r>
            <a:br>
              <a:rPr lang="sk-SK" sz="1800" b="1" dirty="0"/>
            </a:br>
            <a:r>
              <a:rPr lang="sk-SK" sz="1800" b="1" dirty="0"/>
              <a:t>3. </a:t>
            </a:r>
            <a:r>
              <a:rPr lang="sk-SK" sz="1800" dirty="0"/>
              <a:t>1 hlas </a:t>
            </a:r>
            <a:r>
              <a:rPr lang="sk-SK" sz="1800" b="1" dirty="0"/>
              <a:t>Eva Sýkorová, Martin Lukáč, Alena Jurkovičová, Petra </a:t>
            </a:r>
            <a:r>
              <a:rPr lang="sk-SK" sz="1800" b="1" dirty="0" err="1"/>
              <a:t>kováčiková</a:t>
            </a:r>
            <a:r>
              <a:rPr lang="sk-SK" sz="1800" b="1" dirty="0"/>
              <a:t>, Katarína </a:t>
            </a:r>
            <a:r>
              <a:rPr lang="sk-SK" sz="1800" b="1" dirty="0" err="1"/>
              <a:t>Buchinger</a:t>
            </a:r>
            <a:r>
              <a:rPr lang="sk-SK" sz="1800" b="1" dirty="0"/>
              <a:t>, Edita Murgašová</a:t>
            </a:r>
            <a:br>
              <a:rPr lang="sk-SK" sz="1800" b="1" dirty="0"/>
            </a:br>
            <a:br>
              <a:rPr lang="sk-SK" sz="1800" b="1" dirty="0"/>
            </a:br>
            <a:endParaRPr lang="sk-SK" sz="18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F3C1185-CD13-2759-3117-85FBA30A4D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79443052"/>
      </p:ext>
    </p:extLst>
  </p:cSld>
  <p:clrMapOvr>
    <a:masterClrMapping/>
  </p:clrMapOvr>
</p:sld>
</file>

<file path=ppt/theme/theme1.xml><?xml version="1.0" encoding="utf-8"?>
<a:theme xmlns:a="http://schemas.openxmlformats.org/drawingml/2006/main" name="Kvapk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{DB0141AC-832D-4FB7-811C-9B0D9BD4B38B}TF62d0d592-7ac2-4846-a919-75806e8bead471692d23-0ee59efaea40</Template>
  <TotalTime>193</TotalTime>
  <Words>993</Words>
  <Application>Microsoft Office PowerPoint</Application>
  <PresentationFormat>Širokouhlá</PresentationFormat>
  <Paragraphs>36</Paragraphs>
  <Slides>20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6" baseType="lpstr">
      <vt:lpstr>Arial</vt:lpstr>
      <vt:lpstr>Open Sans</vt:lpstr>
      <vt:lpstr>Times New Roman</vt:lpstr>
      <vt:lpstr>Tw Cen MT</vt:lpstr>
      <vt:lpstr>Kvapka</vt:lpstr>
      <vt:lpstr>Acrobat Document</vt:lpstr>
      <vt:lpstr>ZSS ROSA Zisťovanie spokojnosti rodinných príslušníkov</vt:lpstr>
      <vt:lpstr>ÚVOD  Za predchádzajúci rok 2025 sme v ZSS ROSA uskutočnili anonymný dotazník, ktorý sa zameral na spokojnosť, úroveň poskytovania sociálnych služieb a kvalitu života klientov. </vt:lpstr>
      <vt:lpstr>Účasť na prieskume  Prieskumu sa zúčastnili klienti Domova sociálnych služieb,  Rehabilitačného strediska a Špecializovaného zariadenia. Taktiež rodinní príslušníci všetkých druhov sociálnych služieb. Klientom a príbuzným bolo distribuovaných 134 dotazníkov. Na DSS bolo distribuovaných 29 dotazníkov v obrázkovej forme a 44 dotazníkov v písanej forme. Spolu 73 dotazníkov. Na RS bolo distribuovaných 21 dotazníkov v obrázkovej forme a 24 dotazníkov v písanej forme. Spolu 45 dotazníkov. Na ŠZ bolo distribuovaných 16 dotazníkov.  </vt:lpstr>
      <vt:lpstr>1. Oddelenie            </vt:lpstr>
      <vt:lpstr>2. Ošetrovateľský a opatrovateľský úsek            </vt:lpstr>
      <vt:lpstr>3. Úsek rehabilitácie            </vt:lpstr>
      <vt:lpstr>4. Úsek pedagogických a odborných zamestnancov            </vt:lpstr>
      <vt:lpstr>5. Komunikácia a správanie zamestnancov zariadenia            </vt:lpstr>
      <vt:lpstr>            6. Na ktorého zamestnanca by ste sa obrátili so svojimi starosťami, obavami?  1. 3 hlasy Eva Kukučková  2. 2 hlasy Kroul Turičík, Katarína Szilvásyová, Ján Červenka, Blanka Jesenická, Dana nagyová, Zuzana Bartovičová, Zuzana Cagáňová, ivana Cannerová, Pavla hrašková 3. 1 hlas Eva Sýkorová, Martin Lukáč, Alena Jurkovičová, Petra kováčiková, Katarína Buchinger, Edita Murgašová  </vt:lpstr>
      <vt:lpstr> 7. Ústretovosť a ochota personálu           </vt:lpstr>
      <vt:lpstr> 8. celková spokojnosť so zariadením           </vt:lpstr>
      <vt:lpstr> 9. Exteriér zariadenia            </vt:lpstr>
      <vt:lpstr> 10. Interiér zariadenia            </vt:lpstr>
      <vt:lpstr> 11. Poriadok a Čistota v zariadení            </vt:lpstr>
      <vt:lpstr> 12. Kvalita stravy            </vt:lpstr>
      <vt:lpstr>             13. Dôležité z pohľadu rodinného príslušníka  1. zdravotná starostlivosť 11 2. ubytovanie   2 3. voľnočasové aktivity  13 4. Dobrovoľníci   5 5. Strava    5   </vt:lpstr>
      <vt:lpstr>                         14. Návrhy a pripomienky  -častejšie prebaľovanie, umývanie po jedle - viac pobytu vonku aj imobilní klienti, rôznorodé aktivity počas dňa, aktívnejší prístup, podpora zručností - rodičia nemajú spätnú väzbu od fyzioterapeutov, viac komunikácie, rehabilitácia 2x do týždňa - strava menej bieleho pečiva, bez polotovarov, občas sa berie návrh ako kritika, vlastná kuchyňa, viacej zeleniny, ovocia, možnosť výberu stravy, pri vchode do budovy šíriace sa pachy z kuchyne, nehygienické nádoby-dovážanie </vt:lpstr>
      <vt:lpstr>                         14. Návrhy a pripomienky  -zlepšiť parkovanie, zabezpečenie parkovania priamo pri vchodoch do budov, upozorniť príbuzných, aby pri vchode neblokovali parkovanie dlhou komunikáciou - často pokazený výťah - na ŠZ chýba WC pre príbuzných, chýba stacionár, možnosť is pre ambulantných klientov - exteriér nie je bezbariérový, chodníky a cesty v zlom stave - označenie vnútorných priestorov pre lepšiu orientáciu - Zútulnenie izieb, aby neboli ako v nemocnici /koberce, pohovky/ -zrekonštruovať WC, ocenenie za už zrekonštruované priestory v zariadení  </vt:lpstr>
      <vt:lpstr>                         14. Návrhy a pripomienky  - upratovanie výborné, neupratovať počas rehabilitácie - finančne motivovať zamestnancov, aby neodchádzali-skôr problém systémový - chýba psychológ, uvítali by ho pre seba aj príbuzní - od zmeny vedenia sú zmeny k lepšiemu - príjemný prístup k rodičom a klientom - poďakovanie RS - Szilvásyovej, Kukučkovej, Gertlimu a všetkému personálu, pocit, že je syn v dobrých rukách - návrh rozdeliť dotazníky na AF, TF a CF.  </vt:lpstr>
      <vt:lpstr>                                                    Ďakujeme za pozornosť a spoluprácu 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Socialne Admin</dc:creator>
  <cp:lastModifiedBy>Socialne Admin</cp:lastModifiedBy>
  <cp:revision>3</cp:revision>
  <dcterms:created xsi:type="dcterms:W3CDTF">2026-04-29T10:14:01Z</dcterms:created>
  <dcterms:modified xsi:type="dcterms:W3CDTF">2026-04-30T05:06:24Z</dcterms:modified>
</cp:coreProperties>
</file>